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4"/>
  </p:notesMasterIdLst>
  <p:sldIdLst>
    <p:sldId id="256" r:id="rId2"/>
    <p:sldId id="262" r:id="rId3"/>
    <p:sldId id="261" r:id="rId4"/>
    <p:sldId id="259" r:id="rId5"/>
    <p:sldId id="263" r:id="rId6"/>
    <p:sldId id="272" r:id="rId7"/>
    <p:sldId id="265" r:id="rId8"/>
    <p:sldId id="273" r:id="rId9"/>
    <p:sldId id="264" r:id="rId10"/>
    <p:sldId id="274" r:id="rId11"/>
    <p:sldId id="275" r:id="rId12"/>
    <p:sldId id="276" r:id="rId13"/>
    <p:sldId id="277" r:id="rId14"/>
    <p:sldId id="278" r:id="rId15"/>
    <p:sldId id="266" r:id="rId16"/>
    <p:sldId id="269" r:id="rId17"/>
    <p:sldId id="279" r:id="rId18"/>
    <p:sldId id="282" r:id="rId19"/>
    <p:sldId id="280" r:id="rId20"/>
    <p:sldId id="281" r:id="rId21"/>
    <p:sldId id="283" r:id="rId22"/>
    <p:sldId id="284" r:id="rId23"/>
    <p:sldId id="289" r:id="rId24"/>
    <p:sldId id="267" r:id="rId25"/>
    <p:sldId id="270" r:id="rId26"/>
    <p:sldId id="286" r:id="rId27"/>
    <p:sldId id="285" r:id="rId28"/>
    <p:sldId id="287" r:id="rId29"/>
    <p:sldId id="268" r:id="rId30"/>
    <p:sldId id="271" r:id="rId31"/>
    <p:sldId id="288" r:id="rId32"/>
    <p:sldId id="290"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3262"/>
    <a:srgbClr val="C5820D"/>
    <a:srgbClr val="C00002"/>
    <a:srgbClr val="898989"/>
    <a:srgbClr val="941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153"/>
    <p:restoredTop sz="88812" autoAdjust="0"/>
  </p:normalViewPr>
  <p:slideViewPr>
    <p:cSldViewPr snapToGrid="0" snapToObjects="1">
      <p:cViewPr varScale="1">
        <p:scale>
          <a:sx n="99" d="100"/>
          <a:sy n="99" d="100"/>
        </p:scale>
        <p:origin x="1344" y="90"/>
      </p:cViewPr>
      <p:guideLst/>
    </p:cSldViewPr>
  </p:slideViewPr>
  <p:outlineViewPr>
    <p:cViewPr>
      <p:scale>
        <a:sx n="33" d="100"/>
        <a:sy n="33" d="100"/>
      </p:scale>
      <p:origin x="0" y="0"/>
    </p:cViewPr>
    <p:sldLst>
      <p:sld r:id="rId1" collapse="1"/>
    </p:sldLst>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1"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02B04-A8BD-3243-B73C-8B7541D65A64}" type="datetimeFigureOut">
              <a:rPr kumimoji="1" lang="zh-CN" altLang="en-US" smtClean="0"/>
              <a:t>2022/3/3</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A5B16-8B8B-6B41-AC22-EB9226B21FE1}" type="slidenum">
              <a:rPr kumimoji="1" lang="zh-CN" altLang="en-US" smtClean="0"/>
              <a:t>‹#›</a:t>
            </a:fld>
            <a:endParaRPr kumimoji="1" lang="zh-CN" altLang="en-US"/>
          </a:p>
        </p:txBody>
      </p:sp>
    </p:spTree>
    <p:extLst>
      <p:ext uri="{BB962C8B-B14F-4D97-AF65-F5344CB8AC3E}">
        <p14:creationId xmlns:p14="http://schemas.microsoft.com/office/powerpoint/2010/main" val="21985873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对一个预测任务，输入特征向量为𝒙，输出标签为𝑦，我们选择一个函数集合</a:t>
            </a:r>
            <a:r>
              <a:rPr lang="en-US" altLang="zh-CN" dirty="0" smtClean="0"/>
              <a:t>ℱ</a:t>
            </a:r>
            <a:r>
              <a:rPr lang="zh-CN" altLang="en-US" dirty="0" smtClean="0"/>
              <a:t>，通过学习算法𝒜 和一组训练样本𝒟，从</a:t>
            </a:r>
            <a:r>
              <a:rPr lang="en-US" altLang="zh-CN" dirty="0" smtClean="0"/>
              <a:t>ℱ</a:t>
            </a:r>
            <a:r>
              <a:rPr lang="zh-CN" altLang="en-US" dirty="0" smtClean="0"/>
              <a:t>中学习到函数𝑓∗</a:t>
            </a:r>
            <a:r>
              <a:rPr lang="en-US" altLang="zh-CN" dirty="0" smtClean="0"/>
              <a:t>(</a:t>
            </a:r>
            <a:r>
              <a:rPr lang="zh-CN" altLang="en-US" dirty="0" smtClean="0"/>
              <a:t>𝒙</a:t>
            </a:r>
            <a:r>
              <a:rPr lang="en-US" altLang="zh-CN" dirty="0" smtClean="0"/>
              <a:t>)</a:t>
            </a:r>
            <a:r>
              <a:rPr lang="zh-CN" altLang="en-US" dirty="0" smtClean="0"/>
              <a:t>．这样对新的输入𝒙，就可以用函数𝑓∗</a:t>
            </a:r>
            <a:r>
              <a:rPr lang="en-US" altLang="zh-CN" dirty="0" smtClean="0"/>
              <a:t>(</a:t>
            </a:r>
            <a:r>
              <a:rPr lang="zh-CN" altLang="en-US" dirty="0" smtClean="0"/>
              <a:t>𝒙</a:t>
            </a:r>
            <a:r>
              <a:rPr lang="en-US" altLang="zh-CN" dirty="0" smtClean="0"/>
              <a:t>) </a:t>
            </a:r>
            <a:r>
              <a:rPr lang="zh-CN" altLang="en-US" dirty="0" smtClean="0"/>
              <a:t>进行预测．</a:t>
            </a:r>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5</a:t>
            </a:fld>
            <a:endParaRPr kumimoji="1" lang="zh-CN" altLang="en-US"/>
          </a:p>
        </p:txBody>
      </p:sp>
    </p:spTree>
    <p:extLst>
      <p:ext uri="{BB962C8B-B14F-4D97-AF65-F5344CB8AC3E}">
        <p14:creationId xmlns:p14="http://schemas.microsoft.com/office/powerpoint/2010/main" val="5283506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我们不知道数据集中数据、特征之间的关系，而是要根据聚类或一定的模型得到数据之间的关系。</a:t>
            </a:r>
          </a:p>
          <a:p>
            <a:r>
              <a:rPr lang="zh-CN" altLang="en-US" dirty="0" smtClean="0"/>
              <a:t>比起监督学习，无监督学习更像是自学，让机器学会自己做事情，是没有标签（</a:t>
            </a:r>
            <a:r>
              <a:rPr lang="en-US" altLang="zh-CN" dirty="0" smtClean="0"/>
              <a:t>label</a:t>
            </a:r>
            <a:r>
              <a:rPr lang="zh-CN" altLang="en-US" dirty="0" smtClean="0"/>
              <a:t>）的。</a:t>
            </a:r>
          </a:p>
          <a:p>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19</a:t>
            </a:fld>
            <a:endParaRPr kumimoji="1" lang="zh-CN" altLang="en-US"/>
          </a:p>
        </p:txBody>
      </p:sp>
    </p:spTree>
    <p:extLst>
      <p:ext uri="{BB962C8B-B14F-4D97-AF65-F5344CB8AC3E}">
        <p14:creationId xmlns:p14="http://schemas.microsoft.com/office/powerpoint/2010/main" val="27402110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不完全监督是指，训练数据中只有一部分数据被给了标签，有一些数据是没有标签的。</a:t>
            </a:r>
          </a:p>
          <a:p>
            <a:r>
              <a:rPr lang="zh-CN" altLang="en-US" sz="1200" b="0" i="0" kern="1200" dirty="0" smtClean="0">
                <a:solidFill>
                  <a:schemeClr val="tx1"/>
                </a:solidFill>
                <a:effectLst/>
                <a:latin typeface="+mn-lt"/>
                <a:ea typeface="+mn-ea"/>
                <a:cs typeface="+mn-cs"/>
              </a:rPr>
              <a:t>不确切监督是指，训练数据只给出了粗粒度标签。我们可以把输入想象成一个包，这个包里面有一些示例，我们只知道这个包的标签，</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或</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，但是我们不知道每个示例的标签。</a:t>
            </a:r>
          </a:p>
          <a:p>
            <a:r>
              <a:rPr lang="zh-CN" altLang="en-US" sz="1200" b="0" i="0" kern="1200" dirty="0" smtClean="0">
                <a:solidFill>
                  <a:schemeClr val="tx1"/>
                </a:solidFill>
                <a:effectLst/>
                <a:latin typeface="+mn-lt"/>
                <a:ea typeface="+mn-ea"/>
                <a:cs typeface="+mn-cs"/>
              </a:rPr>
              <a:t>不精确监督是指，给出的标签不总是正确的，比如本来应该是</a:t>
            </a:r>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的标签被错误标记成了</a:t>
            </a:r>
            <a:r>
              <a:rPr lang="en-US" altLang="zh-CN" sz="1200" b="0" i="0" kern="1200" dirty="0" smtClean="0">
                <a:solidFill>
                  <a:schemeClr val="tx1"/>
                </a:solidFill>
                <a:effectLst/>
                <a:latin typeface="+mn-lt"/>
                <a:ea typeface="+mn-ea"/>
                <a:cs typeface="+mn-cs"/>
              </a:rPr>
              <a:t>N</a:t>
            </a:r>
            <a:r>
              <a:rPr lang="zh-CN" altLang="en-US" sz="1200" b="0" i="0" kern="1200" dirty="0" smtClean="0">
                <a:solidFill>
                  <a:schemeClr val="tx1"/>
                </a:solidFill>
                <a:effectLst/>
                <a:latin typeface="+mn-lt"/>
                <a:ea typeface="+mn-ea"/>
                <a:cs typeface="+mn-cs"/>
              </a:rPr>
              <a:t>。</a:t>
            </a:r>
          </a:p>
          <a:p>
            <a:r>
              <a:rPr lang="zh-CN" altLang="en-US" sz="1200" b="0" i="0" kern="1200" dirty="0" smtClean="0">
                <a:solidFill>
                  <a:schemeClr val="tx1"/>
                </a:solidFill>
                <a:effectLst/>
                <a:latin typeface="+mn-lt"/>
                <a:ea typeface="+mn-ea"/>
                <a:cs typeface="+mn-cs"/>
              </a:rPr>
              <a:t>南京大学周志华教授在</a:t>
            </a:r>
            <a:r>
              <a:rPr lang="en-US" altLang="zh-CN" sz="1200" b="0" i="0" kern="1200" dirty="0" smtClean="0">
                <a:solidFill>
                  <a:schemeClr val="tx1"/>
                </a:solidFill>
                <a:effectLst/>
                <a:latin typeface="+mn-lt"/>
                <a:ea typeface="+mn-ea"/>
                <a:cs typeface="+mn-cs"/>
              </a:rPr>
              <a:t>2018</a:t>
            </a:r>
            <a:r>
              <a:rPr lang="zh-CN" altLang="en-US" sz="1200" b="0" i="0" kern="1200" dirty="0" smtClean="0">
                <a:solidFill>
                  <a:schemeClr val="tx1"/>
                </a:solidFill>
                <a:effectLst/>
                <a:latin typeface="+mn-lt"/>
                <a:ea typeface="+mn-ea"/>
                <a:cs typeface="+mn-cs"/>
              </a:rPr>
              <a:t>年</a:t>
            </a:r>
            <a:r>
              <a:rPr lang="en-US" altLang="zh-CN" sz="1200" b="0" i="0" kern="1200" dirty="0" smtClean="0">
                <a:solidFill>
                  <a:schemeClr val="tx1"/>
                </a:solidFill>
                <a:effectLst/>
                <a:latin typeface="+mn-lt"/>
                <a:ea typeface="+mn-ea"/>
                <a:cs typeface="+mn-cs"/>
              </a:rPr>
              <a:t>1</a:t>
            </a:r>
            <a:r>
              <a:rPr lang="zh-CN" altLang="en-US" sz="1200" b="0" i="0" kern="1200" dirty="0" smtClean="0">
                <a:solidFill>
                  <a:schemeClr val="tx1"/>
                </a:solidFill>
                <a:effectLst/>
                <a:latin typeface="+mn-lt"/>
                <a:ea typeface="+mn-ea"/>
                <a:cs typeface="+mn-cs"/>
              </a:rPr>
              <a:t>月发表了一篇论文，叫做</a:t>
            </a:r>
            <a:r>
              <a:rPr lang="en-US" altLang="zh-CN" sz="1200" b="0" i="0" kern="1200" dirty="0" smtClean="0">
                <a:solidFill>
                  <a:schemeClr val="tx1"/>
                </a:solidFill>
                <a:effectLst/>
                <a:latin typeface="+mn-lt"/>
                <a:ea typeface="+mn-ea"/>
                <a:cs typeface="+mn-cs"/>
              </a:rPr>
              <a:t>《A Brief Introduction to Weakly Supervised Learning》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21</a:t>
            </a:fld>
            <a:endParaRPr kumimoji="1" lang="zh-CN" altLang="en-US"/>
          </a:p>
        </p:txBody>
      </p:sp>
    </p:spTree>
    <p:extLst>
      <p:ext uri="{BB962C8B-B14F-4D97-AF65-F5344CB8AC3E}">
        <p14:creationId xmlns:p14="http://schemas.microsoft.com/office/powerpoint/2010/main" val="23531423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表示学习：学习的基本思路，即找到对于原始数据更好的表达，以方便后续任务</a:t>
            </a:r>
          </a:p>
          <a:p>
            <a:r>
              <a:rPr lang="zh-CN" altLang="en-US" dirty="0" smtClean="0"/>
              <a:t>自监督学习：无监督中的一种，通过自己监督自己，比如把一段话里面的几个单词去掉，用他的上下文去预测缺失的单词，或者将图片的一些部分去掉，依赖其周围的信息去预测缺失的 </a:t>
            </a:r>
            <a:r>
              <a:rPr lang="en-US" altLang="zh-CN" dirty="0" smtClean="0"/>
              <a:t>patch</a:t>
            </a:r>
            <a:r>
              <a:rPr lang="zh-CN" altLang="en-US" dirty="0" smtClean="0"/>
              <a:t>。</a:t>
            </a:r>
          </a:p>
          <a:p>
            <a:r>
              <a:rPr lang="zh-CN" altLang="en-US" dirty="0" smtClean="0"/>
              <a:t>对比学习：一种常用的自监督方法，把正样本距离拉近，正负样本距离拉远。</a:t>
            </a:r>
          </a:p>
          <a:p>
            <a:r>
              <a:rPr lang="zh-CN" altLang="en-US" dirty="0" smtClean="0"/>
              <a:t>度量学习：相似度学习。距离测度学习的目的即为了衡量样本之间的相近程度，而这也正是模式识别的核心问题之一。</a:t>
            </a:r>
          </a:p>
          <a:p>
            <a:r>
              <a:rPr lang="zh-CN" altLang="en-US" dirty="0" smtClean="0"/>
              <a:t>对抗学习：对抗样本。对抗攻击（如何更有效的产生对抗样本）和对抗防御（针对对抗样本提供更有效的防御）的方法，这一领域称之为对抗学习。</a:t>
            </a:r>
          </a:p>
          <a:p>
            <a:r>
              <a:rPr lang="zh-CN" altLang="en-US" dirty="0" smtClean="0"/>
              <a:t>元学习：</a:t>
            </a:r>
            <a:r>
              <a:rPr lang="en-US" altLang="zh-CN" dirty="0" smtClean="0"/>
              <a:t>Learning to Learn</a:t>
            </a:r>
          </a:p>
          <a:p>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23</a:t>
            </a:fld>
            <a:endParaRPr kumimoji="1" lang="zh-CN" altLang="en-US"/>
          </a:p>
        </p:txBody>
      </p:sp>
    </p:spTree>
    <p:extLst>
      <p:ext uri="{BB962C8B-B14F-4D97-AF65-F5344CB8AC3E}">
        <p14:creationId xmlns:p14="http://schemas.microsoft.com/office/powerpoint/2010/main" val="4865485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D92A5B16-8B8B-6B41-AC22-EB9226B21FE1}" type="slidenum">
              <a:rPr kumimoji="1" lang="zh-CN" altLang="en-US" smtClean="0"/>
              <a:t>24</a:t>
            </a:fld>
            <a:endParaRPr kumimoji="1" lang="zh-CN" altLang="en-US"/>
          </a:p>
        </p:txBody>
      </p:sp>
    </p:spTree>
    <p:extLst>
      <p:ext uri="{BB962C8B-B14F-4D97-AF65-F5344CB8AC3E}">
        <p14:creationId xmlns:p14="http://schemas.microsoft.com/office/powerpoint/2010/main" val="3198431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不能脱离具体问题来谈论算法的优劣，任何算法都有局限性．必须要“具体问题具体分析”．</a:t>
            </a:r>
          </a:p>
          <a:p>
            <a:r>
              <a:rPr lang="zh-CN" altLang="en-US" dirty="0" smtClean="0"/>
              <a:t>不存在一种机器学习算法适合于任何领域或任务．如果有人宣称自己的模型在所有问题上都好于其他模型，那么他肯定是在吹牛．</a:t>
            </a:r>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25</a:t>
            </a:fld>
            <a:endParaRPr kumimoji="1" lang="zh-CN" altLang="en-US"/>
          </a:p>
        </p:txBody>
      </p:sp>
    </p:spTree>
    <p:extLst>
      <p:ext uri="{BB962C8B-B14F-4D97-AF65-F5344CB8AC3E}">
        <p14:creationId xmlns:p14="http://schemas.microsoft.com/office/powerpoint/2010/main" val="14691045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世界上不存在相似性的客观标准，一切相似性的标准都是主观的．</a:t>
            </a:r>
          </a:p>
          <a:p>
            <a:r>
              <a:rPr lang="zh-CN" altLang="en-US" dirty="0" smtClean="0"/>
              <a:t>如果从体型大小或外貌的角度来看，丑小鸭和白天鹅的区别大于两只白天鹅的区别；</a:t>
            </a:r>
          </a:p>
          <a:p>
            <a:r>
              <a:rPr lang="zh-CN" altLang="en-US" dirty="0" smtClean="0"/>
              <a:t>但是如果从基因的角度来看，丑小鸭与它父母的差别要小于它父母和其他白天鹅之间的差别．</a:t>
            </a:r>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26</a:t>
            </a:fld>
            <a:endParaRPr kumimoji="1" lang="zh-CN" altLang="en-US"/>
          </a:p>
        </p:txBody>
      </p:sp>
    </p:spTree>
    <p:extLst>
      <p:ext uri="{BB962C8B-B14F-4D97-AF65-F5344CB8AC3E}">
        <p14:creationId xmlns:p14="http://schemas.microsoft.com/office/powerpoint/2010/main" val="610341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卡姆剃刀定理常用于两种或两种以上假说的取舍上：如果对于同一现象有两种或多种不同的假说，我们应该采取比较简单或可证伪的那一种</a:t>
            </a:r>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27</a:t>
            </a:fld>
            <a:endParaRPr kumimoji="1" lang="zh-CN" altLang="en-US"/>
          </a:p>
        </p:txBody>
      </p:sp>
    </p:spTree>
    <p:extLst>
      <p:ext uri="{BB962C8B-B14F-4D97-AF65-F5344CB8AC3E}">
        <p14:creationId xmlns:p14="http://schemas.microsoft.com/office/powerpoint/2010/main" val="17039119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dirty="0" smtClean="0"/>
              <a:t>归纳</a:t>
            </a:r>
            <a:r>
              <a:rPr lang="en-US" altLang="zh-CN" b="0" dirty="0" smtClean="0"/>
              <a:t>(Induction)</a:t>
            </a:r>
            <a:r>
              <a:rPr lang="zh-CN" altLang="en-US" b="0" dirty="0" smtClean="0"/>
              <a:t>是自然科学中常用的两大方法之一</a:t>
            </a:r>
            <a:r>
              <a:rPr lang="en-US" altLang="zh-CN" b="0" dirty="0" smtClean="0"/>
              <a:t>(</a:t>
            </a:r>
            <a:r>
              <a:rPr lang="zh-CN" altLang="en-US" b="0" dirty="0" smtClean="0"/>
              <a:t>归纳与演绎</a:t>
            </a:r>
            <a:r>
              <a:rPr lang="en-US" altLang="zh-CN" b="0" dirty="0" smtClean="0"/>
              <a:t>, induction and deduction)</a:t>
            </a:r>
            <a:r>
              <a:rPr lang="zh-CN" altLang="en-US" b="0" dirty="0" smtClean="0"/>
              <a:t>，指的是从一些例子中寻找共性、泛化，形成一个比较通用的规则的过程；偏置</a:t>
            </a:r>
            <a:r>
              <a:rPr lang="en-US" altLang="zh-CN" b="0" dirty="0" smtClean="0"/>
              <a:t>(Bias)</a:t>
            </a:r>
            <a:r>
              <a:rPr lang="zh-CN" altLang="en-US" b="0" dirty="0" smtClean="0"/>
              <a:t>是指我们对模型的偏好。</a:t>
            </a:r>
            <a:endParaRPr lang="en-US" altLang="zh-CN" b="0" dirty="0" smtClean="0"/>
          </a:p>
          <a:p>
            <a:endParaRPr lang="en-US" altLang="zh-CN" b="0" dirty="0" smtClean="0"/>
          </a:p>
          <a:p>
            <a:r>
              <a:rPr lang="zh-CN" altLang="en-US" b="0" dirty="0" smtClean="0"/>
              <a:t>归纳</a:t>
            </a:r>
            <a:r>
              <a:rPr lang="zh-CN" altLang="en-US" b="0" dirty="0" smtClean="0"/>
              <a:t>性偏好：在学习算法之初，就人为地认为某一种解决方案优先于其他，这种偏好既可以是在底层数据分布的假设上，也可以体现在模型设计上</a:t>
            </a:r>
            <a:r>
              <a:rPr lang="zh-CN" altLang="en-US" b="0" dirty="0" smtClean="0"/>
              <a:t>。归纳偏置可以理解为人总结出的一些泛化性比较强的规则，然后把这个规则用于模型筛选和算法设计。</a:t>
            </a:r>
            <a:endParaRPr lang="en-US" altLang="zh-CN" b="0" dirty="0" smtClean="0"/>
          </a:p>
          <a:p>
            <a:endParaRPr lang="en-US" altLang="zh-CN" b="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在深度学习时代，这种归纳性偏好更为明显。比如深度神经网络结构就偏好性的认为，层次化处理信息有更好效果；卷积神经网络认为信息具有空间局部性（</a:t>
            </a:r>
            <a:r>
              <a:rPr lang="en-US" altLang="zh-CN" dirty="0" smtClean="0"/>
              <a:t>locality</a:t>
            </a:r>
            <a:r>
              <a:rPr lang="zh-CN" altLang="en-US" dirty="0" smtClean="0"/>
              <a:t>），可以用滑动卷积共享权重方式降低参数空间；反馈神经网络则将时序信息考虑进来强调顺序重要性；图网络则是认为中心节点与邻居节点的相似性会更好引导信息流动。可以说深度学习时代，纷繁的网络结构创新就体现了不同的归纳性偏置。</a:t>
            </a:r>
          </a:p>
          <a:p>
            <a:endParaRPr lang="zh-CN" altLang="en-US" b="0" dirty="0" smtClean="0"/>
          </a:p>
          <a:p>
            <a:endParaRPr lang="en-US" altLang="zh-CN" b="1" dirty="0" smtClean="0"/>
          </a:p>
          <a:p>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28</a:t>
            </a:fld>
            <a:endParaRPr kumimoji="1" lang="zh-CN" altLang="en-US"/>
          </a:p>
        </p:txBody>
      </p:sp>
    </p:spTree>
    <p:extLst>
      <p:ext uri="{BB962C8B-B14F-4D97-AF65-F5344CB8AC3E}">
        <p14:creationId xmlns:p14="http://schemas.microsoft.com/office/powerpoint/2010/main" val="37124301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D92A5B16-8B8B-6B41-AC22-EB9226B21FE1}" type="slidenum">
              <a:rPr kumimoji="1" lang="zh-CN" altLang="en-US" smtClean="0"/>
              <a:t>6</a:t>
            </a:fld>
            <a:endParaRPr kumimoji="1" lang="zh-CN" altLang="en-US"/>
          </a:p>
        </p:txBody>
      </p:sp>
    </p:spTree>
    <p:extLst>
      <p:ext uri="{BB962C8B-B14F-4D97-AF65-F5344CB8AC3E}">
        <p14:creationId xmlns:p14="http://schemas.microsoft.com/office/powerpoint/2010/main" val="2475003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独立同分布（</a:t>
            </a:r>
            <a:r>
              <a:rPr lang="en-US" altLang="zh-CN" dirty="0" smtClean="0"/>
              <a:t>Independent &amp; identical distribution</a:t>
            </a:r>
            <a:r>
              <a:rPr lang="zh-CN" altLang="en-US" dirty="0" smtClean="0"/>
              <a:t>）：指随机过程中，任何时刻的取值都为随机变量，如果这些随机变量服从同一分布，并且互相独立，那么这些随机变量是独立同分布。</a:t>
            </a:r>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8</a:t>
            </a:fld>
            <a:endParaRPr kumimoji="1" lang="zh-CN" altLang="en-US"/>
          </a:p>
        </p:txBody>
      </p:sp>
    </p:spTree>
    <p:extLst>
      <p:ext uri="{BB962C8B-B14F-4D97-AF65-F5344CB8AC3E}">
        <p14:creationId xmlns:p14="http://schemas.microsoft.com/office/powerpoint/2010/main" val="3771228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如果</a:t>
                </a:r>
                <a14:m>
                  <m:oMath xmlns:m="http://schemas.openxmlformats.org/officeDocument/2006/math">
                    <m:r>
                      <a:rPr lang="en-US" altLang="zh-CN" sz="1200" b="0" i="1" smtClean="0">
                        <a:latin typeface="Cambria Math" panose="02040503050406030204" pitchFamily="18" charset="0"/>
                      </a:rPr>
                      <m:t>𝜙</m:t>
                    </m:r>
                    <m:r>
                      <a:rPr lang="en-US" altLang="zh-CN" sz="1200" b="0" i="1" smtClean="0">
                        <a:latin typeface="Cambria Math" panose="02040503050406030204" pitchFamily="18" charset="0"/>
                      </a:rPr>
                      <m:t>(</m:t>
                    </m:r>
                    <m:r>
                      <a:rPr lang="en-US" altLang="zh-CN" sz="1200" b="1" i="0" smtClean="0">
                        <a:latin typeface="Cambria Math" panose="02040503050406030204" pitchFamily="18" charset="0"/>
                      </a:rPr>
                      <m:t>𝐱</m:t>
                    </m:r>
                    <m:r>
                      <a:rPr lang="en-US" altLang="zh-CN" sz="1200" b="0" i="1" smtClean="0">
                        <a:latin typeface="Cambria Math" panose="02040503050406030204" pitchFamily="18" charset="0"/>
                      </a:rPr>
                      <m:t>)</m:t>
                    </m:r>
                  </m:oMath>
                </a14:m>
                <a:r>
                  <a:rPr lang="zh-CN" altLang="en-US" sz="1200" dirty="0"/>
                  <a:t>为可学习的非线性基函数</a:t>
                </a:r>
                <a:r>
                  <a:rPr lang="zh-CN" altLang="en-US" sz="1200" dirty="0" smtClean="0"/>
                  <a:t>，</a:t>
                </a:r>
                <a:r>
                  <a:rPr lang="zh-CN" altLang="en-US" sz="1200" b="0" i="0" u="none" strike="noStrike" kern="1200" baseline="0" dirty="0" smtClean="0">
                    <a:solidFill>
                      <a:schemeClr val="tx1"/>
                    </a:solidFill>
                    <a:latin typeface="+mn-lt"/>
                    <a:ea typeface="+mn-ea"/>
                    <a:cs typeface="+mn-cs"/>
                  </a:rPr>
                  <a:t>广义的非线性模型可以写为多个非线性基函数𝜙</a:t>
                </a:r>
                <a:r>
                  <a:rPr lang="en-US" altLang="zh-CN" sz="1200" b="0" i="0" u="none" strike="noStrike" kern="1200" baseline="0" dirty="0" smtClean="0">
                    <a:solidFill>
                      <a:schemeClr val="tx1"/>
                    </a:solidFill>
                    <a:latin typeface="+mn-lt"/>
                    <a:ea typeface="+mn-ea"/>
                    <a:cs typeface="+mn-cs"/>
                  </a:rPr>
                  <a:t>(</a:t>
                </a:r>
                <a:r>
                  <a:rPr lang="zh-CN" altLang="en-US" sz="1200" b="0" i="0" u="none" strike="noStrike" kern="1200" baseline="0" dirty="0" smtClean="0">
                    <a:solidFill>
                      <a:schemeClr val="tx1"/>
                    </a:solidFill>
                    <a:latin typeface="+mn-lt"/>
                    <a:ea typeface="+mn-ea"/>
                    <a:cs typeface="+mn-cs"/>
                  </a:rPr>
                  <a:t>𝒙</a:t>
                </a:r>
                <a:r>
                  <a:rPr lang="en-US" altLang="zh-CN" sz="1200" b="0" i="0" u="none" strike="noStrike" kern="1200" baseline="0" dirty="0" smtClean="0">
                    <a:solidFill>
                      <a:schemeClr val="tx1"/>
                    </a:solidFill>
                    <a:latin typeface="+mn-lt"/>
                    <a:ea typeface="+mn-ea"/>
                    <a:cs typeface="+mn-cs"/>
                  </a:rPr>
                  <a:t>) </a:t>
                </a:r>
                <a:r>
                  <a:rPr lang="zh-CN" altLang="en-US" sz="1200" b="0" i="0" u="none" strike="noStrike" kern="1200" baseline="0" dirty="0" smtClean="0">
                    <a:solidFill>
                      <a:schemeClr val="tx1"/>
                    </a:solidFill>
                    <a:latin typeface="+mn-lt"/>
                    <a:ea typeface="+mn-ea"/>
                    <a:cs typeface="+mn-cs"/>
                  </a:rPr>
                  <a:t>的线性组合</a:t>
                </a:r>
                <a:endParaRPr kumimoji="1" lang="en-US" altLang="zh-CN" sz="1200"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非线性模型：如果</a:t>
                </a:r>
                <a:r>
                  <a:rPr lang="en-US" altLang="zh-CN" sz="1200" b="0" i="0">
                    <a:latin typeface="Cambria Math" panose="02040503050406030204" pitchFamily="18" charset="0"/>
                  </a:rPr>
                  <a:t>𝜙(</a:t>
                </a:r>
                <a:r>
                  <a:rPr lang="en-US" altLang="zh-CN" sz="1200" b="1" i="0">
                    <a:latin typeface="Cambria Math" panose="02040503050406030204" pitchFamily="18" charset="0"/>
                  </a:rPr>
                  <a:t>𝐱</a:t>
                </a:r>
                <a:r>
                  <a:rPr lang="en-US" altLang="zh-CN" sz="1200" b="0" i="0">
                    <a:latin typeface="Cambria Math" panose="02040503050406030204" pitchFamily="18" charset="0"/>
                  </a:rPr>
                  <a:t>)</a:t>
                </a:r>
                <a:r>
                  <a:rPr lang="zh-CN" altLang="en-US" sz="1200" dirty="0"/>
                  <a:t>为可学习的非线性基函数，</a:t>
                </a:r>
                <a:r>
                  <a:rPr lang="en-US" altLang="zh-CN" sz="1200" b="0" i="0">
                    <a:latin typeface="Cambria Math" panose="02040503050406030204" pitchFamily="18" charset="0"/>
                  </a:rPr>
                  <a:t>𝑓(𝑥,𝜃)</a:t>
                </a:r>
                <a:r>
                  <a:rPr lang="zh-CN" altLang="en-US" sz="1200" dirty="0"/>
                  <a:t>就等价于</a:t>
                </a:r>
                <a:r>
                  <a:rPr lang="zh-CN" altLang="en-US" sz="1200" dirty="0">
                    <a:solidFill>
                      <a:srgbClr val="C00000"/>
                    </a:solidFill>
                  </a:rPr>
                  <a:t>神经网络</a:t>
                </a:r>
                <a:r>
                  <a:rPr lang="zh-CN" altLang="en-US" sz="1200" dirty="0"/>
                  <a:t>。</a:t>
                </a:r>
                <a:endParaRPr kumimoji="1" lang="en-US" altLang="zh-CN" sz="1200" dirty="0"/>
              </a:p>
            </p:txBody>
          </p:sp>
        </mc:Fallback>
      </mc:AlternateContent>
      <p:sp>
        <p:nvSpPr>
          <p:cNvPr id="4" name="灯片编号占位符 3"/>
          <p:cNvSpPr>
            <a:spLocks noGrp="1"/>
          </p:cNvSpPr>
          <p:nvPr>
            <p:ph type="sldNum" sz="quarter" idx="5"/>
          </p:nvPr>
        </p:nvSpPr>
        <p:spPr/>
        <p:txBody>
          <a:bodyPr/>
          <a:lstStyle/>
          <a:p>
            <a:fld id="{D92A5B16-8B8B-6B41-AC22-EB9226B21FE1}" type="slidenum">
              <a:rPr kumimoji="1" lang="zh-CN" altLang="en-US" smtClean="0"/>
              <a:t>9</a:t>
            </a:fld>
            <a:endParaRPr kumimoji="1" lang="zh-CN" altLang="en-US"/>
          </a:p>
        </p:txBody>
      </p:sp>
    </p:spTree>
    <p:extLst>
      <p:ext uri="{BB962C8B-B14F-4D97-AF65-F5344CB8AC3E}">
        <p14:creationId xmlns:p14="http://schemas.microsoft.com/office/powerpoint/2010/main" val="1173422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mc:Choice xmlns:a14="http://schemas.microsoft.com/office/drawing/2010/main" Requires="a14">
          <p:sp>
            <p:nvSpPr>
              <p:cNvPr id="3" name="备注占位符 2"/>
              <p:cNvSpPr>
                <a:spLocks noGrp="1"/>
              </p:cNvSpPr>
              <p:nvPr>
                <p:ph type="body" idx="1"/>
              </p:nvPr>
            </p:nvSpPr>
            <p:spPr/>
            <p:txBody>
              <a:bodyPr/>
              <a:lstStyle/>
              <a:p>
                <a:r>
                  <a:rPr lang="zh-CN" altLang="en-US" dirty="0" smtClean="0"/>
                  <a:t>期望</a:t>
                </a:r>
                <a:r>
                  <a:rPr lang="zh-CN" altLang="en-US" dirty="0" smtClean="0"/>
                  <a:t>风险也称为期望错误，是损失函数的</a:t>
                </a:r>
                <a:r>
                  <a:rPr lang="zh-CN" altLang="en-US" dirty="0" smtClean="0"/>
                  <a:t>期望。</a:t>
                </a:r>
                <a:r>
                  <a:rPr lang="zh-CN" altLang="en-US" dirty="0" smtClean="0"/>
                  <a:t>损失函数是一个非负实数函数，用来量化模型预测</a:t>
                </a:r>
                <a:r>
                  <a:rPr lang="zh-CN" altLang="en-US" dirty="0" smtClean="0"/>
                  <a:t>输出（预测值</a:t>
                </a:r>
                <a14:m>
                  <m:oMath xmlns:m="http://schemas.openxmlformats.org/officeDocument/2006/math">
                    <m:r>
                      <a:rPr lang="en-US" altLang="zh-CN" sz="1200" b="0" i="1" smtClean="0">
                        <a:solidFill>
                          <a:srgbClr val="141413"/>
                        </a:solidFill>
                        <a:latin typeface="Cambria Math" panose="02040503050406030204" pitchFamily="18" charset="0"/>
                      </a:rPr>
                      <m:t>𝑓</m:t>
                    </m:r>
                    <m:r>
                      <a:rPr lang="en-US" altLang="zh-CN" sz="1200" b="0" i="1" smtClean="0">
                        <a:solidFill>
                          <a:srgbClr val="141413"/>
                        </a:solidFill>
                        <a:latin typeface="Cambria Math" panose="02040503050406030204" pitchFamily="18" charset="0"/>
                      </a:rPr>
                      <m:t>(</m:t>
                    </m:r>
                    <m:r>
                      <a:rPr lang="en-US" altLang="zh-CN" sz="1200" b="0" i="1" smtClean="0">
                        <a:solidFill>
                          <a:srgbClr val="141413"/>
                        </a:solidFill>
                        <a:latin typeface="Cambria Math" panose="02040503050406030204" pitchFamily="18" charset="0"/>
                      </a:rPr>
                      <m:t>𝑥</m:t>
                    </m:r>
                    <m:r>
                      <a:rPr lang="en-US" altLang="zh-CN" sz="1200" b="0" i="1" smtClean="0">
                        <a:solidFill>
                          <a:srgbClr val="141413"/>
                        </a:solidFill>
                        <a:latin typeface="Cambria Math" panose="02040503050406030204" pitchFamily="18" charset="0"/>
                      </a:rPr>
                      <m:t>,</m:t>
                    </m:r>
                    <m:sSup>
                      <m:sSupPr>
                        <m:ctrlPr>
                          <a:rPr lang="en-US" altLang="zh-CN" sz="1200" b="0" i="1" smtClean="0">
                            <a:solidFill>
                              <a:srgbClr val="141413"/>
                            </a:solidFill>
                            <a:latin typeface="Cambria Math" panose="02040503050406030204" pitchFamily="18" charset="0"/>
                          </a:rPr>
                        </m:ctrlPr>
                      </m:sSupPr>
                      <m:e>
                        <m:r>
                          <a:rPr lang="en-US" altLang="zh-CN" sz="1200" b="0" i="1" smtClean="0">
                            <a:solidFill>
                              <a:srgbClr val="141413"/>
                            </a:solidFill>
                            <a:latin typeface="Cambria Math" panose="02040503050406030204" pitchFamily="18" charset="0"/>
                          </a:rPr>
                          <m:t>𝜃</m:t>
                        </m:r>
                      </m:e>
                      <m:sup>
                        <m:r>
                          <a:rPr lang="en-US" altLang="zh-CN" sz="1200" b="0" i="1" smtClean="0">
                            <a:solidFill>
                              <a:srgbClr val="141413"/>
                            </a:solidFill>
                            <a:latin typeface="Cambria Math" panose="02040503050406030204" pitchFamily="18" charset="0"/>
                          </a:rPr>
                          <m:t>∗</m:t>
                        </m:r>
                      </m:sup>
                    </m:sSup>
                    <m:r>
                      <a:rPr lang="en-US" altLang="zh-CN" sz="1200" b="0" i="1" smtClean="0">
                        <a:solidFill>
                          <a:srgbClr val="141413"/>
                        </a:solidFill>
                        <a:latin typeface="Cambria Math" panose="02040503050406030204" pitchFamily="18" charset="0"/>
                      </a:rPr>
                      <m:t>)</m:t>
                    </m:r>
                  </m:oMath>
                </a14:m>
                <a:r>
                  <a:rPr lang="zh-CN" altLang="en-US" sz="1200" dirty="0">
                    <a:solidFill>
                      <a:srgbClr val="141413"/>
                    </a:solidFill>
                    <a:latin typeface="Times" pitchFamily="2" charset="0"/>
                  </a:rPr>
                  <a:t> </a:t>
                </a:r>
                <a:r>
                  <a:rPr lang="zh-CN" altLang="en-US" dirty="0" smtClean="0"/>
                  <a:t>）和</a:t>
                </a:r>
                <a:r>
                  <a:rPr lang="zh-CN" altLang="en-US" dirty="0" smtClean="0"/>
                  <a:t>真实</a:t>
                </a:r>
                <a:r>
                  <a:rPr lang="zh-CN" altLang="en-US" dirty="0" smtClean="0"/>
                  <a:t>标签</a:t>
                </a:r>
                <a:r>
                  <a:rPr lang="en-US" altLang="zh-CN" dirty="0" smtClean="0"/>
                  <a:t>y</a:t>
                </a:r>
                <a:r>
                  <a:rPr lang="zh-CN" altLang="en-US" dirty="0" smtClean="0"/>
                  <a:t>之间</a:t>
                </a:r>
                <a:r>
                  <a:rPr lang="zh-CN" altLang="en-US" dirty="0" smtClean="0"/>
                  <a:t>的差异</a:t>
                </a:r>
                <a:r>
                  <a:rPr lang="zh-CN" altLang="en-US" dirty="0" smtClean="0"/>
                  <a:t>。</a:t>
                </a:r>
                <a:endParaRPr lang="en-US" altLang="zh-CN" dirty="0" smtClean="0"/>
              </a:p>
              <a:p>
                <a:r>
                  <a:rPr lang="zh-CN" altLang="en-US" dirty="0" smtClean="0"/>
                  <a:t>机器学习算法的目标就是降低式所示的期望泛化误差（这个数据量被称为风险），选择期望风险最小的模型。这里强调该期望取值真实的潜在分布为。</a:t>
                </a:r>
                <a:endParaRPr lang="zh-CN" altLang="en-US" dirty="0"/>
              </a:p>
            </p:txBody>
          </p:sp>
        </mc:Choice>
        <mc:Fallback>
          <p:sp>
            <p:nvSpPr>
              <p:cNvPr id="3" name="备注占位符 2"/>
              <p:cNvSpPr>
                <a:spLocks noGrp="1"/>
              </p:cNvSpPr>
              <p:nvPr>
                <p:ph type="body" idx="1"/>
              </p:nvPr>
            </p:nvSpPr>
            <p:spPr/>
            <p:txBody>
              <a:bodyPr/>
              <a:lstStyle/>
              <a:p>
                <a:r>
                  <a:rPr lang="zh-CN" altLang="en-US" dirty="0" smtClean="0"/>
                  <a:t>期望</a:t>
                </a:r>
                <a:r>
                  <a:rPr lang="zh-CN" altLang="en-US" dirty="0" smtClean="0"/>
                  <a:t>风险也称为期望错误，是损失函数的</a:t>
                </a:r>
                <a:r>
                  <a:rPr lang="zh-CN" altLang="en-US" dirty="0" smtClean="0"/>
                  <a:t>期望。</a:t>
                </a:r>
                <a:r>
                  <a:rPr lang="zh-CN" altLang="en-US" dirty="0" smtClean="0"/>
                  <a:t>损失函数是一个非负实数函数，用来量化模型预测</a:t>
                </a:r>
                <a:r>
                  <a:rPr lang="zh-CN" altLang="en-US" dirty="0" smtClean="0"/>
                  <a:t>输出（预测值</a:t>
                </a:r>
                <a:r>
                  <a:rPr lang="en-US" altLang="zh-CN" sz="1200" b="0" i="0" smtClean="0">
                    <a:solidFill>
                      <a:srgbClr val="141413"/>
                    </a:solidFill>
                    <a:latin typeface="Cambria Math" panose="02040503050406030204" pitchFamily="18" charset="0"/>
                  </a:rPr>
                  <a:t>𝑓(𝑥,</a:t>
                </a:r>
                <a:r>
                  <a:rPr lang="en-US" altLang="zh-CN" sz="1200" b="0" i="0" smtClean="0">
                    <a:solidFill>
                      <a:srgbClr val="141413"/>
                    </a:solidFill>
                    <a:latin typeface="Cambria Math" panose="02040503050406030204" pitchFamily="18" charset="0"/>
                  </a:rPr>
                  <a:t>𝜃^∗)</a:t>
                </a:r>
                <a:r>
                  <a:rPr lang="zh-CN" altLang="en-US" sz="1200" dirty="0">
                    <a:solidFill>
                      <a:srgbClr val="141413"/>
                    </a:solidFill>
                    <a:latin typeface="Times" pitchFamily="2" charset="0"/>
                  </a:rPr>
                  <a:t> </a:t>
                </a:r>
                <a:r>
                  <a:rPr lang="zh-CN" altLang="en-US" dirty="0" smtClean="0"/>
                  <a:t>）和</a:t>
                </a:r>
                <a:r>
                  <a:rPr lang="zh-CN" altLang="en-US" dirty="0" smtClean="0"/>
                  <a:t>真实</a:t>
                </a:r>
                <a:r>
                  <a:rPr lang="zh-CN" altLang="en-US" dirty="0" smtClean="0"/>
                  <a:t>标签</a:t>
                </a:r>
                <a:r>
                  <a:rPr lang="en-US" altLang="zh-CN" dirty="0" smtClean="0"/>
                  <a:t>y</a:t>
                </a:r>
                <a:r>
                  <a:rPr lang="zh-CN" altLang="en-US" dirty="0" smtClean="0"/>
                  <a:t>之间</a:t>
                </a:r>
                <a:r>
                  <a:rPr lang="zh-CN" altLang="en-US" dirty="0" smtClean="0"/>
                  <a:t>的差异</a:t>
                </a:r>
                <a:r>
                  <a:rPr lang="zh-CN" altLang="en-US" dirty="0" smtClean="0"/>
                  <a:t>。</a:t>
                </a:r>
                <a:endParaRPr lang="en-US" altLang="zh-CN" dirty="0" smtClean="0"/>
              </a:p>
              <a:p>
                <a:r>
                  <a:rPr lang="zh-CN" altLang="en-US" dirty="0" smtClean="0"/>
                  <a:t>机器学习算法的目标就是降低式所示的期望泛化误差（这个数据量被称为风险），选择期望风险最小的模型。这里强调该期望取值真实的潜在分布为。</a:t>
                </a:r>
                <a:endParaRPr lang="zh-CN" altLang="en-US" dirty="0"/>
              </a:p>
            </p:txBody>
          </p:sp>
        </mc:Fallback>
      </mc:AlternateContent>
      <p:sp>
        <p:nvSpPr>
          <p:cNvPr id="4" name="灯片编号占位符 3"/>
          <p:cNvSpPr>
            <a:spLocks noGrp="1"/>
          </p:cNvSpPr>
          <p:nvPr>
            <p:ph type="sldNum" sz="quarter" idx="10"/>
          </p:nvPr>
        </p:nvSpPr>
        <p:spPr/>
        <p:txBody>
          <a:bodyPr/>
          <a:lstStyle/>
          <a:p>
            <a:fld id="{D92A5B16-8B8B-6B41-AC22-EB9226B21FE1}" type="slidenum">
              <a:rPr kumimoji="1" lang="zh-CN" altLang="en-US" smtClean="0"/>
              <a:t>11</a:t>
            </a:fld>
            <a:endParaRPr kumimoji="1" lang="zh-CN" altLang="en-US"/>
          </a:p>
        </p:txBody>
      </p:sp>
    </p:spTree>
    <p:extLst>
      <p:ext uri="{BB962C8B-B14F-4D97-AF65-F5344CB8AC3E}">
        <p14:creationId xmlns:p14="http://schemas.microsoft.com/office/powerpoint/2010/main" val="6717082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baseline="0" dirty="0" smtClean="0">
                <a:solidFill>
                  <a:schemeClr val="tx1"/>
                </a:solidFill>
                <a:latin typeface="+mn-lt"/>
                <a:ea typeface="+mn-ea"/>
                <a:cs typeface="+mn-cs"/>
              </a:rPr>
              <a:t>过拟合问题往往是由于训练数据少和噪声以及模型能力强等原因造成的．</a:t>
            </a:r>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12</a:t>
            </a:fld>
            <a:endParaRPr kumimoji="1" lang="zh-CN" altLang="en-US"/>
          </a:p>
        </p:txBody>
      </p:sp>
    </p:spTree>
    <p:extLst>
      <p:ext uri="{BB962C8B-B14F-4D97-AF65-F5344CB8AC3E}">
        <p14:creationId xmlns:p14="http://schemas.microsoft.com/office/powerpoint/2010/main" val="117080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总之，机器学习中的学习准则并不仅仅是拟合训练集上的数据，同时也要使得泛化错误最低．给定一个训练集，机器学习的目标是从假设空间中找到一个泛化错误较低的“理想”模型，以便更好地对未知的样本进行预测，特别是不在训练集中出现的样本．因此，我们可以将机器学习看作一个从有限、高维、有噪声的数据上得到更一般性规律的泛化问题．</a:t>
            </a:r>
            <a:endParaRPr lang="en-US" altLang="zh-CN" dirty="0" smtClean="0"/>
          </a:p>
          <a:p>
            <a:endParaRPr lang="en-US" altLang="zh-CN" dirty="0" smtClean="0"/>
          </a:p>
          <a:p>
            <a:r>
              <a:rPr lang="zh-CN" altLang="en-US" dirty="0" smtClean="0"/>
              <a:t>思考：如果你在应用机器学习解决问题的时候，如果实验结果不理想，如何判断可能是过拟合还是欠拟合？</a:t>
            </a:r>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13</a:t>
            </a:fld>
            <a:endParaRPr kumimoji="1" lang="zh-CN" altLang="en-US"/>
          </a:p>
        </p:txBody>
      </p:sp>
    </p:spTree>
    <p:extLst>
      <p:ext uri="{BB962C8B-B14F-4D97-AF65-F5344CB8AC3E}">
        <p14:creationId xmlns:p14="http://schemas.microsoft.com/office/powerpoint/2010/main" val="30734739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在贝叶斯方法中，超参数可以理解为参数的参数，即控制模型参数分布的参数</a:t>
            </a:r>
          </a:p>
          <a:p>
            <a:r>
              <a:rPr lang="zh-CN" altLang="en-US" dirty="0" smtClean="0"/>
              <a:t>常见的超参数包括：聚类算法中的类别个数、梯度下降法中的步长、正则化分布的参数、项的系数、神经网络的层数、支持向量机中的核函数等．超参数的选取一般都是组合优化问题，很难通过优化算法来自动学习．因此，超参数优化是机器学习的一个经验性很强的技术，通常是按照人的经验设定，或者通过搜索的方法对一组超参数组合进行不断试错调整．</a:t>
            </a:r>
            <a:endParaRPr lang="zh-CN" altLang="en-US" dirty="0"/>
          </a:p>
        </p:txBody>
      </p:sp>
      <p:sp>
        <p:nvSpPr>
          <p:cNvPr id="4" name="灯片编号占位符 3"/>
          <p:cNvSpPr>
            <a:spLocks noGrp="1"/>
          </p:cNvSpPr>
          <p:nvPr>
            <p:ph type="sldNum" sz="quarter" idx="10"/>
          </p:nvPr>
        </p:nvSpPr>
        <p:spPr/>
        <p:txBody>
          <a:bodyPr/>
          <a:lstStyle/>
          <a:p>
            <a:fld id="{D92A5B16-8B8B-6B41-AC22-EB9226B21FE1}" type="slidenum">
              <a:rPr kumimoji="1" lang="zh-CN" altLang="en-US" smtClean="0"/>
              <a:t>14</a:t>
            </a:fld>
            <a:endParaRPr kumimoji="1" lang="zh-CN" altLang="en-US"/>
          </a:p>
        </p:txBody>
      </p:sp>
    </p:spTree>
    <p:extLst>
      <p:ext uri="{BB962C8B-B14F-4D97-AF65-F5344CB8AC3E}">
        <p14:creationId xmlns:p14="http://schemas.microsoft.com/office/powerpoint/2010/main" val="18590893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按函数不同，可分为线性模型和非线性模型</a:t>
            </a:r>
          </a:p>
          <a:p>
            <a:r>
              <a:rPr kumimoji="1" lang="zh-CN" altLang="en-US" dirty="0" smtClean="0"/>
              <a:t>按学习准则不同，可分为统计方法和非统计方法</a:t>
            </a:r>
          </a:p>
          <a:p>
            <a:r>
              <a:rPr kumimoji="1" lang="zh-CN" altLang="en-US" dirty="0" smtClean="0"/>
              <a:t>按训练样本提供和信息和反馈方式的不同分为：监督、无监督、强化</a:t>
            </a:r>
            <a:endParaRPr kumimoji="1" lang="en-US" altLang="zh-CN" dirty="0" smtClean="0"/>
          </a:p>
          <a:p>
            <a:endParaRPr kumimoji="1" lang="en-US" altLang="zh-CN" dirty="0" smtClean="0"/>
          </a:p>
          <a:p>
            <a:r>
              <a:rPr kumimoji="1" lang="zh-CN" altLang="en-US" dirty="0" smtClean="0"/>
              <a:t>监督学习</a:t>
            </a:r>
            <a:r>
              <a:rPr kumimoji="1" lang="zh-CN" altLang="en-US" dirty="0" smtClean="0"/>
              <a:t>：</a:t>
            </a:r>
            <a:r>
              <a:rPr lang="zh-CN" altLang="en-US" sz="1200" b="0" i="0" u="none" strike="noStrike" kern="1200" baseline="0" dirty="0" smtClean="0">
                <a:solidFill>
                  <a:schemeClr val="tx1"/>
                </a:solidFill>
                <a:latin typeface="+mn-lt"/>
                <a:ea typeface="+mn-ea"/>
                <a:cs typeface="+mn-cs"/>
              </a:rPr>
              <a:t>建模样本的特征 𝒙 和标签 𝑦 之间的关系</a:t>
            </a:r>
            <a:endParaRPr lang="en-US" altLang="zh-CN" sz="1200" b="0" i="0" u="none" strike="noStrike" kern="1200" baseline="0" dirty="0" smtClean="0">
              <a:solidFill>
                <a:schemeClr val="tx1"/>
              </a:solidFill>
              <a:latin typeface="+mn-lt"/>
              <a:ea typeface="+mn-ea"/>
              <a:cs typeface="+mn-cs"/>
            </a:endParaRPr>
          </a:p>
          <a:p>
            <a:r>
              <a:rPr kumimoji="1" lang="zh-CN" altLang="en-US" dirty="0" smtClean="0"/>
              <a:t>无监督学习：从不包含目标标签的训练样本中自动学习到一些有价值的信息</a:t>
            </a:r>
            <a:endParaRPr kumimoji="1" lang="en-US" altLang="zh-CN" dirty="0" smtClean="0"/>
          </a:p>
          <a:p>
            <a:r>
              <a:rPr kumimoji="1" lang="zh-CN" altLang="en-US" dirty="0" smtClean="0"/>
              <a:t>强化学习（</a:t>
            </a:r>
            <a:r>
              <a:rPr kumimoji="1" lang="en-US" altLang="zh-CN" dirty="0" smtClean="0"/>
              <a:t>Reinforcement Learning</a:t>
            </a:r>
            <a:r>
              <a:rPr kumimoji="1" lang="zh-CN" altLang="en-US" dirty="0" smtClean="0"/>
              <a:t>，</a:t>
            </a:r>
            <a:r>
              <a:rPr kumimoji="1" lang="en-US" altLang="zh-CN" dirty="0" smtClean="0"/>
              <a:t>RL</a:t>
            </a:r>
            <a:r>
              <a:rPr kumimoji="1" lang="zh-CN" altLang="en-US" dirty="0" smtClean="0"/>
              <a:t>）是一类通过交互来学习的机器学习算法</a:t>
            </a:r>
            <a:endParaRPr kumimoji="1" lang="zh-CN" altLang="en-US" dirty="0"/>
          </a:p>
        </p:txBody>
      </p:sp>
      <p:sp>
        <p:nvSpPr>
          <p:cNvPr id="4" name="灯片编号占位符 3"/>
          <p:cNvSpPr>
            <a:spLocks noGrp="1"/>
          </p:cNvSpPr>
          <p:nvPr>
            <p:ph type="sldNum" sz="quarter" idx="5"/>
          </p:nvPr>
        </p:nvSpPr>
        <p:spPr/>
        <p:txBody>
          <a:bodyPr/>
          <a:lstStyle/>
          <a:p>
            <a:fld id="{D92A5B16-8B8B-6B41-AC22-EB9226B21FE1}" type="slidenum">
              <a:rPr kumimoji="1" lang="zh-CN" altLang="en-US" smtClean="0"/>
              <a:t>16</a:t>
            </a:fld>
            <a:endParaRPr kumimoji="1" lang="zh-CN" altLang="en-US"/>
          </a:p>
        </p:txBody>
      </p:sp>
    </p:spTree>
    <p:extLst>
      <p:ext uri="{BB962C8B-B14F-4D97-AF65-F5344CB8AC3E}">
        <p14:creationId xmlns:p14="http://schemas.microsoft.com/office/powerpoint/2010/main" val="7578190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 name="bg object 16">
            <a:extLst>
              <a:ext uri="{FF2B5EF4-FFF2-40B4-BE49-F238E27FC236}">
                <a16:creationId xmlns="" xmlns:a16="http://schemas.microsoft.com/office/drawing/2014/main" id="{E829AD83-07CE-F845-81A5-DA556A581776}"/>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10" name="图像" descr="图像">
            <a:extLst>
              <a:ext uri="{FF2B5EF4-FFF2-40B4-BE49-F238E27FC236}">
                <a16:creationId xmlns="" xmlns:a16="http://schemas.microsoft.com/office/drawing/2014/main" id="{20AC2A1B-0305-B74A-A86C-B09D2895D9C2}"/>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标题 1">
            <a:extLst>
              <a:ext uri="{FF2B5EF4-FFF2-40B4-BE49-F238E27FC236}">
                <a16:creationId xmlns="" xmlns:a16="http://schemas.microsoft.com/office/drawing/2014/main" id="{22FFC0C1-9E71-8F4C-AF4E-7C584D43B77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 xmlns:a16="http://schemas.microsoft.com/office/drawing/2014/main" id="{53796B8E-69E8-2E4C-BA16-0597BF61832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 xmlns:a16="http://schemas.microsoft.com/office/drawing/2014/main" id="{31351942-DCAB-AD47-809A-F8C4EEA91F74}"/>
              </a:ext>
            </a:extLst>
          </p:cNvPr>
          <p:cNvSpPr>
            <a:spLocks noGrp="1"/>
          </p:cNvSpPr>
          <p:nvPr>
            <p:ph type="dt" sz="half" idx="10"/>
          </p:nvPr>
        </p:nvSpPr>
        <p:spPr/>
        <p:txBody>
          <a:bodyPr/>
          <a:lstStyle/>
          <a:p>
            <a:fld id="{EB411293-5B14-184C-93E2-075D23FD4208}" type="datetime1">
              <a:rPr kumimoji="1" lang="zh-CN" altLang="en-US" smtClean="0"/>
              <a:t>2022/3/3</a:t>
            </a:fld>
            <a:endParaRPr kumimoji="1" lang="zh-CN" altLang="en-US"/>
          </a:p>
        </p:txBody>
      </p:sp>
      <p:sp>
        <p:nvSpPr>
          <p:cNvPr id="5" name="页脚占位符 4">
            <a:extLst>
              <a:ext uri="{FF2B5EF4-FFF2-40B4-BE49-F238E27FC236}">
                <a16:creationId xmlns="" xmlns:a16="http://schemas.microsoft.com/office/drawing/2014/main" id="{82F5FD03-AF0A-CC41-A6D7-E44E482F85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6C74A6DC-C7EF-DD47-975B-D724EB6D9FE1}"/>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4254486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8" name="bg object 16">
            <a:extLst>
              <a:ext uri="{FF2B5EF4-FFF2-40B4-BE49-F238E27FC236}">
                <a16:creationId xmlns="" xmlns:a16="http://schemas.microsoft.com/office/drawing/2014/main" id="{6762A73A-5332-4F40-942D-8D2367D7E6EF}"/>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9" name="图像" descr="图像">
            <a:extLst>
              <a:ext uri="{FF2B5EF4-FFF2-40B4-BE49-F238E27FC236}">
                <a16:creationId xmlns="" xmlns:a16="http://schemas.microsoft.com/office/drawing/2014/main" id="{C61472FD-1684-8A48-97C3-9C052D6F28D6}"/>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标题 1">
            <a:extLst>
              <a:ext uri="{FF2B5EF4-FFF2-40B4-BE49-F238E27FC236}">
                <a16:creationId xmlns="" xmlns:a16="http://schemas.microsoft.com/office/drawing/2014/main" id="{60E5FDC6-62B9-4E4E-8CFF-EE64AF1CBE12}"/>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 xmlns:a16="http://schemas.microsoft.com/office/drawing/2014/main" id="{176EE0C4-788B-0742-83D3-BDA9BFE90E9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07A16D9E-0B86-7548-8EF4-276704B0CF76}"/>
              </a:ext>
            </a:extLst>
          </p:cNvPr>
          <p:cNvSpPr>
            <a:spLocks noGrp="1"/>
          </p:cNvSpPr>
          <p:nvPr>
            <p:ph type="dt" sz="half" idx="10"/>
          </p:nvPr>
        </p:nvSpPr>
        <p:spPr/>
        <p:txBody>
          <a:bodyPr/>
          <a:lstStyle/>
          <a:p>
            <a:fld id="{783F39A3-9054-3041-8582-B54C71AA98D1}" type="datetime1">
              <a:rPr kumimoji="1" lang="zh-CN" altLang="en-US" smtClean="0"/>
              <a:t>2022/3/3</a:t>
            </a:fld>
            <a:endParaRPr kumimoji="1" lang="zh-CN" altLang="en-US"/>
          </a:p>
        </p:txBody>
      </p:sp>
      <p:sp>
        <p:nvSpPr>
          <p:cNvPr id="5" name="页脚占位符 4">
            <a:extLst>
              <a:ext uri="{FF2B5EF4-FFF2-40B4-BE49-F238E27FC236}">
                <a16:creationId xmlns="" xmlns:a16="http://schemas.microsoft.com/office/drawing/2014/main" id="{09214804-7F48-EB41-B66C-91F7F47033C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05BB31D3-9EE5-9241-A23B-371FD01AD52A}"/>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5313926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8" name="bg object 16">
            <a:extLst>
              <a:ext uri="{FF2B5EF4-FFF2-40B4-BE49-F238E27FC236}">
                <a16:creationId xmlns="" xmlns:a16="http://schemas.microsoft.com/office/drawing/2014/main" id="{574FE560-9608-3F49-8B41-187397769BA3}"/>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9" name="图像" descr="图像">
            <a:extLst>
              <a:ext uri="{FF2B5EF4-FFF2-40B4-BE49-F238E27FC236}">
                <a16:creationId xmlns="" xmlns:a16="http://schemas.microsoft.com/office/drawing/2014/main" id="{C48DD24F-7A67-114E-BC74-8C5FE69E5074}"/>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竖排标题 1">
            <a:extLst>
              <a:ext uri="{FF2B5EF4-FFF2-40B4-BE49-F238E27FC236}">
                <a16:creationId xmlns="" xmlns:a16="http://schemas.microsoft.com/office/drawing/2014/main" id="{F0D643DD-B592-D942-93A2-8A595F69A9EE}"/>
              </a:ext>
            </a:extLst>
          </p:cNvPr>
          <p:cNvSpPr>
            <a:spLocks noGrp="1"/>
          </p:cNvSpPr>
          <p:nvPr>
            <p:ph type="title" orient="vert"/>
          </p:nvPr>
        </p:nvSpPr>
        <p:spPr>
          <a:xfrm>
            <a:off x="9410701" y="365125"/>
            <a:ext cx="1942198" cy="5704287"/>
          </a:xfrm>
        </p:spPr>
        <p:txBody>
          <a:bodyPr vert="eaVert"/>
          <a:lstStyle/>
          <a:p>
            <a:r>
              <a:rPr kumimoji="1" lang="zh-CN" altLang="en-US"/>
              <a:t>单击此处编辑母版标题样式</a:t>
            </a:r>
          </a:p>
        </p:txBody>
      </p:sp>
      <p:sp>
        <p:nvSpPr>
          <p:cNvPr id="3" name="竖排文字占位符 2">
            <a:extLst>
              <a:ext uri="{FF2B5EF4-FFF2-40B4-BE49-F238E27FC236}">
                <a16:creationId xmlns="" xmlns:a16="http://schemas.microsoft.com/office/drawing/2014/main" id="{C65747CE-2BB9-174D-A4A5-DB10582A9C12}"/>
              </a:ext>
            </a:extLst>
          </p:cNvPr>
          <p:cNvSpPr>
            <a:spLocks noGrp="1"/>
          </p:cNvSpPr>
          <p:nvPr>
            <p:ph type="body" orient="vert" idx="1"/>
          </p:nvPr>
        </p:nvSpPr>
        <p:spPr>
          <a:xfrm>
            <a:off x="838199" y="365125"/>
            <a:ext cx="8436429" cy="5704287"/>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B2CC83F0-742A-504C-A574-52047CB798BE}"/>
              </a:ext>
            </a:extLst>
          </p:cNvPr>
          <p:cNvSpPr>
            <a:spLocks noGrp="1"/>
          </p:cNvSpPr>
          <p:nvPr>
            <p:ph type="dt" sz="half" idx="10"/>
          </p:nvPr>
        </p:nvSpPr>
        <p:spPr/>
        <p:txBody>
          <a:bodyPr/>
          <a:lstStyle/>
          <a:p>
            <a:fld id="{5A9BF2C5-EC17-7447-98F7-CE73CB211534}" type="datetime1">
              <a:rPr kumimoji="1" lang="zh-CN" altLang="en-US" smtClean="0"/>
              <a:t>2022/3/3</a:t>
            </a:fld>
            <a:endParaRPr kumimoji="1" lang="zh-CN" altLang="en-US"/>
          </a:p>
        </p:txBody>
      </p:sp>
      <p:sp>
        <p:nvSpPr>
          <p:cNvPr id="5" name="页脚占位符 4">
            <a:extLst>
              <a:ext uri="{FF2B5EF4-FFF2-40B4-BE49-F238E27FC236}">
                <a16:creationId xmlns="" xmlns:a16="http://schemas.microsoft.com/office/drawing/2014/main" id="{58F7E6A8-0214-A148-BC22-548CF1FA373C}"/>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AF3E455E-D821-6346-8473-D9F3DBA7726B}"/>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31353799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bg object 16">
            <a:extLst>
              <a:ext uri="{FF2B5EF4-FFF2-40B4-BE49-F238E27FC236}">
                <a16:creationId xmlns="" xmlns:a16="http://schemas.microsoft.com/office/drawing/2014/main" id="{00B9F628-10C9-F34A-BC7F-5A633BF56984}"/>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8" name="图像" descr="图像">
            <a:extLst>
              <a:ext uri="{FF2B5EF4-FFF2-40B4-BE49-F238E27FC236}">
                <a16:creationId xmlns="" xmlns:a16="http://schemas.microsoft.com/office/drawing/2014/main" id="{E7F8C873-2967-D644-98C4-6FF63DE7EE47}"/>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标题 1">
            <a:extLst>
              <a:ext uri="{FF2B5EF4-FFF2-40B4-BE49-F238E27FC236}">
                <a16:creationId xmlns="" xmlns:a16="http://schemas.microsoft.com/office/drawing/2014/main" id="{AB4AA218-004E-8A4A-9D60-E233B4F2B63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012D17B7-C999-DC4D-AAE8-02A0153E40D2}"/>
              </a:ext>
            </a:extLst>
          </p:cNvPr>
          <p:cNvSpPr>
            <a:spLocks noGrp="1"/>
          </p:cNvSpPr>
          <p:nvPr>
            <p:ph idx="1"/>
          </p:nvPr>
        </p:nvSpPr>
        <p:spPr>
          <a:xfrm>
            <a:off x="838200" y="1586039"/>
            <a:ext cx="10515600" cy="4590924"/>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 xmlns:a16="http://schemas.microsoft.com/office/drawing/2014/main" id="{465C61BA-FFD9-E241-BFEB-D524E6DB02A7}"/>
              </a:ext>
            </a:extLst>
          </p:cNvPr>
          <p:cNvSpPr>
            <a:spLocks noGrp="1"/>
          </p:cNvSpPr>
          <p:nvPr>
            <p:ph type="dt" sz="half" idx="10"/>
          </p:nvPr>
        </p:nvSpPr>
        <p:spPr/>
        <p:txBody>
          <a:bodyPr/>
          <a:lstStyle/>
          <a:p>
            <a:fld id="{F2E298AC-66C0-DD48-8968-C6BC957DA79E}" type="datetime1">
              <a:rPr kumimoji="1" lang="zh-CN" altLang="en-US" smtClean="0"/>
              <a:t>2022/3/3</a:t>
            </a:fld>
            <a:endParaRPr kumimoji="1" lang="zh-CN" altLang="en-US"/>
          </a:p>
        </p:txBody>
      </p:sp>
      <p:sp>
        <p:nvSpPr>
          <p:cNvPr id="5" name="页脚占位符 4">
            <a:extLst>
              <a:ext uri="{FF2B5EF4-FFF2-40B4-BE49-F238E27FC236}">
                <a16:creationId xmlns="" xmlns:a16="http://schemas.microsoft.com/office/drawing/2014/main" id="{E22F6D37-C846-CD4D-AA43-4E015B1F157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2F2DDB67-6516-234A-ACC5-BB1739719403}"/>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2340985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7" name="bg object 16">
            <a:extLst>
              <a:ext uri="{FF2B5EF4-FFF2-40B4-BE49-F238E27FC236}">
                <a16:creationId xmlns="" xmlns:a16="http://schemas.microsoft.com/office/drawing/2014/main" id="{079FF9D4-739F-3D40-BCB6-E082F309A0A0}"/>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8" name="图像" descr="图像">
            <a:extLst>
              <a:ext uri="{FF2B5EF4-FFF2-40B4-BE49-F238E27FC236}">
                <a16:creationId xmlns="" xmlns:a16="http://schemas.microsoft.com/office/drawing/2014/main" id="{679E4345-2A01-754F-8A57-025CEF10800B}"/>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标题 1">
            <a:extLst>
              <a:ext uri="{FF2B5EF4-FFF2-40B4-BE49-F238E27FC236}">
                <a16:creationId xmlns="" xmlns:a16="http://schemas.microsoft.com/office/drawing/2014/main" id="{BD98B431-83F3-4F4B-8BC8-37816B37F6F6}"/>
              </a:ext>
            </a:extLst>
          </p:cNvPr>
          <p:cNvSpPr>
            <a:spLocks noGrp="1"/>
          </p:cNvSpPr>
          <p:nvPr>
            <p:ph type="title"/>
          </p:nvPr>
        </p:nvSpPr>
        <p:spPr>
          <a:xfrm>
            <a:off x="838200" y="1111096"/>
            <a:ext cx="10515600" cy="2111740"/>
          </a:xfrm>
        </p:spPr>
        <p:txBody>
          <a:bodyPr anchor="b"/>
          <a:lstStyle>
            <a:lvl1pPr>
              <a:defRPr sz="6000"/>
            </a:lvl1pPr>
          </a:lstStyle>
          <a:p>
            <a:r>
              <a:rPr kumimoji="1" lang="zh-CN" altLang="en-US" dirty="0"/>
              <a:t>单击此处编辑母版标题样式</a:t>
            </a:r>
          </a:p>
        </p:txBody>
      </p:sp>
      <p:sp>
        <p:nvSpPr>
          <p:cNvPr id="3" name="文本占位符 2">
            <a:extLst>
              <a:ext uri="{FF2B5EF4-FFF2-40B4-BE49-F238E27FC236}">
                <a16:creationId xmlns="" xmlns:a16="http://schemas.microsoft.com/office/drawing/2014/main" id="{A02BFA55-F839-6149-9AA3-DCC414296D7F}"/>
              </a:ext>
            </a:extLst>
          </p:cNvPr>
          <p:cNvSpPr>
            <a:spLocks noGrp="1"/>
          </p:cNvSpPr>
          <p:nvPr>
            <p:ph type="body" idx="1"/>
          </p:nvPr>
        </p:nvSpPr>
        <p:spPr>
          <a:xfrm>
            <a:off x="838200" y="3280997"/>
            <a:ext cx="10515600" cy="1846933"/>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 xmlns:a16="http://schemas.microsoft.com/office/drawing/2014/main" id="{6A877F9A-308C-0A49-B324-B99C9E7FC835}"/>
              </a:ext>
            </a:extLst>
          </p:cNvPr>
          <p:cNvSpPr>
            <a:spLocks noGrp="1"/>
          </p:cNvSpPr>
          <p:nvPr>
            <p:ph type="dt" sz="half" idx="10"/>
          </p:nvPr>
        </p:nvSpPr>
        <p:spPr/>
        <p:txBody>
          <a:bodyPr/>
          <a:lstStyle/>
          <a:p>
            <a:fld id="{39760E18-26C9-5444-918D-58AD21B15C40}" type="datetime1">
              <a:rPr kumimoji="1" lang="zh-CN" altLang="en-US" smtClean="0"/>
              <a:t>2022/3/3</a:t>
            </a:fld>
            <a:endParaRPr kumimoji="1" lang="zh-CN" altLang="en-US"/>
          </a:p>
        </p:txBody>
      </p:sp>
      <p:sp>
        <p:nvSpPr>
          <p:cNvPr id="5" name="页脚占位符 4">
            <a:extLst>
              <a:ext uri="{FF2B5EF4-FFF2-40B4-BE49-F238E27FC236}">
                <a16:creationId xmlns="" xmlns:a16="http://schemas.microsoft.com/office/drawing/2014/main" id="{90E24D5C-E96C-014B-BB7A-0E5221F1E57E}"/>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 xmlns:a16="http://schemas.microsoft.com/office/drawing/2014/main" id="{8508ABF6-144E-7E40-951A-B88A7DC3F7F7}"/>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34873081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10" name="bg object 16">
            <a:extLst>
              <a:ext uri="{FF2B5EF4-FFF2-40B4-BE49-F238E27FC236}">
                <a16:creationId xmlns="" xmlns:a16="http://schemas.microsoft.com/office/drawing/2014/main" id="{9717B508-5B8B-0F4E-8A56-14951C31B518}"/>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11" name="图像" descr="图像">
            <a:extLst>
              <a:ext uri="{FF2B5EF4-FFF2-40B4-BE49-F238E27FC236}">
                <a16:creationId xmlns="" xmlns:a16="http://schemas.microsoft.com/office/drawing/2014/main" id="{0BC27F76-EA85-3745-9E7D-F977FFF2F128}"/>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标题 1">
            <a:extLst>
              <a:ext uri="{FF2B5EF4-FFF2-40B4-BE49-F238E27FC236}">
                <a16:creationId xmlns="" xmlns:a16="http://schemas.microsoft.com/office/drawing/2014/main" id="{D0CBCFC9-D8E8-374C-97B4-416C42AE6C9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AE7B8FBD-B688-D245-B8B2-CF106A82BAB2}"/>
              </a:ext>
            </a:extLst>
          </p:cNvPr>
          <p:cNvSpPr>
            <a:spLocks noGrp="1"/>
          </p:cNvSpPr>
          <p:nvPr>
            <p:ph sz="half" idx="1"/>
          </p:nvPr>
        </p:nvSpPr>
        <p:spPr>
          <a:xfrm>
            <a:off x="838200" y="1587600"/>
            <a:ext cx="5181600" cy="4498652"/>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 xmlns:a16="http://schemas.microsoft.com/office/drawing/2014/main" id="{7219BA02-82B3-5D4A-B6F3-1BFFFA8686F7}"/>
              </a:ext>
            </a:extLst>
          </p:cNvPr>
          <p:cNvSpPr>
            <a:spLocks noGrp="1"/>
          </p:cNvSpPr>
          <p:nvPr>
            <p:ph sz="half" idx="2"/>
          </p:nvPr>
        </p:nvSpPr>
        <p:spPr>
          <a:xfrm>
            <a:off x="6172200" y="1587600"/>
            <a:ext cx="5181600" cy="4498652"/>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 xmlns:a16="http://schemas.microsoft.com/office/drawing/2014/main" id="{0564DFE3-7613-8244-8975-4259FEA90E26}"/>
              </a:ext>
            </a:extLst>
          </p:cNvPr>
          <p:cNvSpPr>
            <a:spLocks noGrp="1"/>
          </p:cNvSpPr>
          <p:nvPr>
            <p:ph type="dt" sz="half" idx="10"/>
          </p:nvPr>
        </p:nvSpPr>
        <p:spPr/>
        <p:txBody>
          <a:bodyPr/>
          <a:lstStyle/>
          <a:p>
            <a:fld id="{805D1D97-B196-204D-9D5B-002C25C8DE54}" type="datetime1">
              <a:rPr kumimoji="1" lang="zh-CN" altLang="en-US" smtClean="0"/>
              <a:t>2022/3/3</a:t>
            </a:fld>
            <a:endParaRPr kumimoji="1" lang="zh-CN" altLang="en-US"/>
          </a:p>
        </p:txBody>
      </p:sp>
      <p:sp>
        <p:nvSpPr>
          <p:cNvPr id="6" name="页脚占位符 5">
            <a:extLst>
              <a:ext uri="{FF2B5EF4-FFF2-40B4-BE49-F238E27FC236}">
                <a16:creationId xmlns="" xmlns:a16="http://schemas.microsoft.com/office/drawing/2014/main" id="{A49BDAE6-33F6-0C49-932D-9EF36C03FE2F}"/>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 xmlns:a16="http://schemas.microsoft.com/office/drawing/2014/main" id="{D687B377-65DB-2741-9ED4-4D9C6FDD55B0}"/>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34026562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1" name="bg object 16">
            <a:extLst>
              <a:ext uri="{FF2B5EF4-FFF2-40B4-BE49-F238E27FC236}">
                <a16:creationId xmlns="" xmlns:a16="http://schemas.microsoft.com/office/drawing/2014/main" id="{4A8BFAEC-EE40-A040-A5B7-64BB03FD20C2}"/>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12" name="图像" descr="图像">
            <a:extLst>
              <a:ext uri="{FF2B5EF4-FFF2-40B4-BE49-F238E27FC236}">
                <a16:creationId xmlns="" xmlns:a16="http://schemas.microsoft.com/office/drawing/2014/main" id="{A4105CD9-C649-B844-9DC4-76FD9F29D3F0}"/>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标题 1">
            <a:extLst>
              <a:ext uri="{FF2B5EF4-FFF2-40B4-BE49-F238E27FC236}">
                <a16:creationId xmlns="" xmlns:a16="http://schemas.microsoft.com/office/drawing/2014/main" id="{A5ADFC23-2C9B-904E-B2AB-70E56FDD5629}"/>
              </a:ext>
            </a:extLst>
          </p:cNvPr>
          <p:cNvSpPr>
            <a:spLocks noGrp="1"/>
          </p:cNvSpPr>
          <p:nvPr>
            <p:ph type="title"/>
          </p:nvPr>
        </p:nvSpPr>
        <p:spPr>
          <a:xfrm>
            <a:off x="839788" y="365125"/>
            <a:ext cx="10515600" cy="1108800"/>
          </a:xfrm>
        </p:spPr>
        <p:txBody>
          <a:bodyPr/>
          <a:lstStyle/>
          <a:p>
            <a:r>
              <a:rPr kumimoji="1" lang="zh-CN" altLang="en-US"/>
              <a:t>单击此处编辑母版标题样式</a:t>
            </a:r>
          </a:p>
        </p:txBody>
      </p:sp>
      <p:sp>
        <p:nvSpPr>
          <p:cNvPr id="3" name="文本占位符 2">
            <a:extLst>
              <a:ext uri="{FF2B5EF4-FFF2-40B4-BE49-F238E27FC236}">
                <a16:creationId xmlns="" xmlns:a16="http://schemas.microsoft.com/office/drawing/2014/main" id="{F0AC4802-8FCA-2D4C-8EAB-BD34FD44111E}"/>
              </a:ext>
            </a:extLst>
          </p:cNvPr>
          <p:cNvSpPr>
            <a:spLocks noGrp="1"/>
          </p:cNvSpPr>
          <p:nvPr>
            <p:ph type="body" idx="1"/>
          </p:nvPr>
        </p:nvSpPr>
        <p:spPr>
          <a:xfrm>
            <a:off x="839788" y="1587600"/>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 xmlns:a16="http://schemas.microsoft.com/office/drawing/2014/main" id="{2FF6C4E3-BBF3-194D-A3BF-A13F6790F73D}"/>
              </a:ext>
            </a:extLst>
          </p:cNvPr>
          <p:cNvSpPr>
            <a:spLocks noGrp="1"/>
          </p:cNvSpPr>
          <p:nvPr>
            <p:ph sz="half" idx="2"/>
          </p:nvPr>
        </p:nvSpPr>
        <p:spPr>
          <a:xfrm>
            <a:off x="839788" y="2445332"/>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 xmlns:a16="http://schemas.microsoft.com/office/drawing/2014/main" id="{7A015D8C-A6C3-F042-B0DE-057E8500C7D4}"/>
              </a:ext>
            </a:extLst>
          </p:cNvPr>
          <p:cNvSpPr>
            <a:spLocks noGrp="1"/>
          </p:cNvSpPr>
          <p:nvPr>
            <p:ph type="body" sz="quarter" idx="3"/>
          </p:nvPr>
        </p:nvSpPr>
        <p:spPr>
          <a:xfrm>
            <a:off x="6172200" y="1587600"/>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 xmlns:a16="http://schemas.microsoft.com/office/drawing/2014/main" id="{F71B49F6-4D51-CA48-8F80-9AD75D18B231}"/>
              </a:ext>
            </a:extLst>
          </p:cNvPr>
          <p:cNvSpPr>
            <a:spLocks noGrp="1"/>
          </p:cNvSpPr>
          <p:nvPr>
            <p:ph sz="quarter" idx="4"/>
          </p:nvPr>
        </p:nvSpPr>
        <p:spPr>
          <a:xfrm>
            <a:off x="6172200" y="2445332"/>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 xmlns:a16="http://schemas.microsoft.com/office/drawing/2014/main" id="{A33630BB-C386-C144-A24C-1DB6B1989C7B}"/>
              </a:ext>
            </a:extLst>
          </p:cNvPr>
          <p:cNvSpPr>
            <a:spLocks noGrp="1"/>
          </p:cNvSpPr>
          <p:nvPr>
            <p:ph type="dt" sz="half" idx="10"/>
          </p:nvPr>
        </p:nvSpPr>
        <p:spPr/>
        <p:txBody>
          <a:bodyPr/>
          <a:lstStyle/>
          <a:p>
            <a:fld id="{6AA81AAD-A3C3-F149-9342-25CA20913F57}" type="datetime1">
              <a:rPr kumimoji="1" lang="zh-CN" altLang="en-US" smtClean="0"/>
              <a:t>2022/3/3</a:t>
            </a:fld>
            <a:endParaRPr kumimoji="1" lang="zh-CN" altLang="en-US"/>
          </a:p>
        </p:txBody>
      </p:sp>
      <p:sp>
        <p:nvSpPr>
          <p:cNvPr id="8" name="页脚占位符 7">
            <a:extLst>
              <a:ext uri="{FF2B5EF4-FFF2-40B4-BE49-F238E27FC236}">
                <a16:creationId xmlns="" xmlns:a16="http://schemas.microsoft.com/office/drawing/2014/main" id="{DF92D091-0D95-594A-96B6-462E3CD2008A}"/>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 xmlns:a16="http://schemas.microsoft.com/office/drawing/2014/main" id="{6463B660-8C29-C345-88AD-DD16EBBEACCA}"/>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14107940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7" name="bg object 16">
            <a:extLst>
              <a:ext uri="{FF2B5EF4-FFF2-40B4-BE49-F238E27FC236}">
                <a16:creationId xmlns="" xmlns:a16="http://schemas.microsoft.com/office/drawing/2014/main" id="{A4EFAB8D-19EB-CD45-9F23-72612972AFD2}"/>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8" name="图像" descr="图像">
            <a:extLst>
              <a:ext uri="{FF2B5EF4-FFF2-40B4-BE49-F238E27FC236}">
                <a16:creationId xmlns="" xmlns:a16="http://schemas.microsoft.com/office/drawing/2014/main" id="{17DC1BEF-55F1-D842-AD46-114C7EE664DF}"/>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标题 1">
            <a:extLst>
              <a:ext uri="{FF2B5EF4-FFF2-40B4-BE49-F238E27FC236}">
                <a16:creationId xmlns="" xmlns:a16="http://schemas.microsoft.com/office/drawing/2014/main" id="{929283E5-BEB1-FB4D-9531-B85D491B8937}"/>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 xmlns:a16="http://schemas.microsoft.com/office/drawing/2014/main" id="{D5B73416-9447-E74E-A848-C2195313F91C}"/>
              </a:ext>
            </a:extLst>
          </p:cNvPr>
          <p:cNvSpPr>
            <a:spLocks noGrp="1"/>
          </p:cNvSpPr>
          <p:nvPr>
            <p:ph type="dt" sz="half" idx="10"/>
          </p:nvPr>
        </p:nvSpPr>
        <p:spPr/>
        <p:txBody>
          <a:bodyPr/>
          <a:lstStyle/>
          <a:p>
            <a:fld id="{C4708DB3-A67E-0740-B639-031B91A93AAD}" type="datetime1">
              <a:rPr kumimoji="1" lang="zh-CN" altLang="en-US" smtClean="0"/>
              <a:t>2022/3/3</a:t>
            </a:fld>
            <a:endParaRPr kumimoji="1" lang="zh-CN" altLang="en-US"/>
          </a:p>
        </p:txBody>
      </p:sp>
      <p:sp>
        <p:nvSpPr>
          <p:cNvPr id="4" name="页脚占位符 3">
            <a:extLst>
              <a:ext uri="{FF2B5EF4-FFF2-40B4-BE49-F238E27FC236}">
                <a16:creationId xmlns="" xmlns:a16="http://schemas.microsoft.com/office/drawing/2014/main" id="{2AEE7BEE-7393-B44F-BABC-F353441ED8D9}"/>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 xmlns:a16="http://schemas.microsoft.com/office/drawing/2014/main" id="{80006A99-EFAB-034D-BA4A-2BC68C4B939F}"/>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41410719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 xmlns:a16="http://schemas.microsoft.com/office/drawing/2014/main" id="{3647596D-416E-8344-A561-84F58668CC18}"/>
              </a:ext>
            </a:extLst>
          </p:cNvPr>
          <p:cNvSpPr>
            <a:spLocks noGrp="1"/>
          </p:cNvSpPr>
          <p:nvPr>
            <p:ph type="dt" sz="half" idx="10"/>
          </p:nvPr>
        </p:nvSpPr>
        <p:spPr/>
        <p:txBody>
          <a:bodyPr/>
          <a:lstStyle/>
          <a:p>
            <a:fld id="{AEFD5E78-91CD-B646-8D59-D64D493F869B}" type="datetime1">
              <a:rPr kumimoji="1" lang="zh-CN" altLang="en-US" smtClean="0"/>
              <a:t>2022/3/3</a:t>
            </a:fld>
            <a:endParaRPr kumimoji="1" lang="zh-CN" altLang="en-US"/>
          </a:p>
        </p:txBody>
      </p:sp>
      <p:sp>
        <p:nvSpPr>
          <p:cNvPr id="3" name="页脚占位符 2">
            <a:extLst>
              <a:ext uri="{FF2B5EF4-FFF2-40B4-BE49-F238E27FC236}">
                <a16:creationId xmlns="" xmlns:a16="http://schemas.microsoft.com/office/drawing/2014/main" id="{3CAFFB93-72EB-084F-A87D-28A96E97B01D}"/>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 xmlns:a16="http://schemas.microsoft.com/office/drawing/2014/main" id="{9D6725C6-7181-894B-A76B-20691A0A7A7C}"/>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2341297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9" name="bg object 16">
            <a:extLst>
              <a:ext uri="{FF2B5EF4-FFF2-40B4-BE49-F238E27FC236}">
                <a16:creationId xmlns="" xmlns:a16="http://schemas.microsoft.com/office/drawing/2014/main" id="{7B56CBFB-C8B4-C549-BB00-3727A6B72F43}"/>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10" name="图像" descr="图像">
            <a:extLst>
              <a:ext uri="{FF2B5EF4-FFF2-40B4-BE49-F238E27FC236}">
                <a16:creationId xmlns="" xmlns:a16="http://schemas.microsoft.com/office/drawing/2014/main" id="{D5FC983B-043B-B544-952F-F17EFDB8675C}"/>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标题 1">
            <a:extLst>
              <a:ext uri="{FF2B5EF4-FFF2-40B4-BE49-F238E27FC236}">
                <a16:creationId xmlns="" xmlns:a16="http://schemas.microsoft.com/office/drawing/2014/main" id="{509954F5-D058-0643-B122-8C65875F6D84}"/>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 xmlns:a16="http://schemas.microsoft.com/office/drawing/2014/main" id="{6D07090A-CEE7-E044-A4E0-B74864DC42B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 xmlns:a16="http://schemas.microsoft.com/office/drawing/2014/main" id="{379D885F-38EF-CD45-8D6A-50D40C1047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 xmlns:a16="http://schemas.microsoft.com/office/drawing/2014/main" id="{A7B7205F-C290-9B4B-8CBE-0B1D4CA4E674}"/>
              </a:ext>
            </a:extLst>
          </p:cNvPr>
          <p:cNvSpPr>
            <a:spLocks noGrp="1"/>
          </p:cNvSpPr>
          <p:nvPr>
            <p:ph type="dt" sz="half" idx="10"/>
          </p:nvPr>
        </p:nvSpPr>
        <p:spPr/>
        <p:txBody>
          <a:bodyPr/>
          <a:lstStyle/>
          <a:p>
            <a:fld id="{13BE8C22-1800-B34D-A72C-1835C932CC2D}" type="datetime1">
              <a:rPr kumimoji="1" lang="zh-CN" altLang="en-US" smtClean="0"/>
              <a:t>2022/3/3</a:t>
            </a:fld>
            <a:endParaRPr kumimoji="1" lang="zh-CN" altLang="en-US"/>
          </a:p>
        </p:txBody>
      </p:sp>
      <p:sp>
        <p:nvSpPr>
          <p:cNvPr id="6" name="页脚占位符 5">
            <a:extLst>
              <a:ext uri="{FF2B5EF4-FFF2-40B4-BE49-F238E27FC236}">
                <a16:creationId xmlns="" xmlns:a16="http://schemas.microsoft.com/office/drawing/2014/main" id="{A63A3CCA-8F6D-0743-8D45-A2DED0E33B5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 xmlns:a16="http://schemas.microsoft.com/office/drawing/2014/main" id="{4162DFB2-2743-7549-B20A-9F8EF84E101E}"/>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2743016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9" name="bg object 16">
            <a:extLst>
              <a:ext uri="{FF2B5EF4-FFF2-40B4-BE49-F238E27FC236}">
                <a16:creationId xmlns="" xmlns:a16="http://schemas.microsoft.com/office/drawing/2014/main" id="{9A89F822-00A8-8C45-B2D4-61CD0127C6CC}"/>
              </a:ext>
            </a:extLst>
          </p:cNvPr>
          <p:cNvSpPr/>
          <p:nvPr userDrawn="1"/>
        </p:nvSpPr>
        <p:spPr>
          <a:xfrm>
            <a:off x="-1" y="5903490"/>
            <a:ext cx="12191645" cy="95414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11999"/>
                </a:lnTo>
                <a:lnTo>
                  <a:pt x="0" y="0"/>
                </a:lnTo>
                <a:close/>
              </a:path>
            </a:pathLst>
          </a:custGeom>
          <a:solidFill>
            <a:srgbClr val="003161"/>
          </a:solidFill>
          <a:ln w="12700">
            <a:miter lim="400000"/>
          </a:ln>
        </p:spPr>
        <p:txBody>
          <a:bodyPr lIns="45719" rIns="45719"/>
          <a:lstStyle/>
          <a:p>
            <a:pPr defTabSz="914400"/>
            <a:endParaRPr/>
          </a:p>
        </p:txBody>
      </p:sp>
      <p:pic>
        <p:nvPicPr>
          <p:cNvPr id="10" name="图像" descr="图像">
            <a:extLst>
              <a:ext uri="{FF2B5EF4-FFF2-40B4-BE49-F238E27FC236}">
                <a16:creationId xmlns="" xmlns:a16="http://schemas.microsoft.com/office/drawing/2014/main" id="{B29FB199-7501-5243-9585-9FF4192FE1DB}"/>
              </a:ext>
            </a:extLst>
          </p:cNvPr>
          <p:cNvPicPr>
            <a:picLocks noChangeAspect="1"/>
          </p:cNvPicPr>
          <p:nvPr userDrawn="1"/>
        </p:nvPicPr>
        <p:blipFill>
          <a:blip r:embed="rId2"/>
          <a:stretch>
            <a:fillRect/>
          </a:stretch>
        </p:blipFill>
        <p:spPr>
          <a:xfrm>
            <a:off x="141083" y="6069412"/>
            <a:ext cx="3255577" cy="699665"/>
          </a:xfrm>
          <a:prstGeom prst="rect">
            <a:avLst/>
          </a:prstGeom>
          <a:ln w="12700">
            <a:miter lim="400000"/>
          </a:ln>
        </p:spPr>
      </p:pic>
      <p:sp>
        <p:nvSpPr>
          <p:cNvPr id="2" name="标题 1">
            <a:extLst>
              <a:ext uri="{FF2B5EF4-FFF2-40B4-BE49-F238E27FC236}">
                <a16:creationId xmlns="" xmlns:a16="http://schemas.microsoft.com/office/drawing/2014/main" id="{E43B94E8-CE43-6E45-A5A3-93392D242CA8}"/>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 xmlns:a16="http://schemas.microsoft.com/office/drawing/2014/main" id="{190B056D-8BCA-6049-A492-8E974E16C25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 xmlns:a16="http://schemas.microsoft.com/office/drawing/2014/main" id="{F4ACB35E-3100-C048-81B9-8005AE8D7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 xmlns:a16="http://schemas.microsoft.com/office/drawing/2014/main" id="{0E94BDF8-818A-3D42-908D-C4860625A7FD}"/>
              </a:ext>
            </a:extLst>
          </p:cNvPr>
          <p:cNvSpPr>
            <a:spLocks noGrp="1"/>
          </p:cNvSpPr>
          <p:nvPr>
            <p:ph type="dt" sz="half" idx="10"/>
          </p:nvPr>
        </p:nvSpPr>
        <p:spPr/>
        <p:txBody>
          <a:bodyPr/>
          <a:lstStyle/>
          <a:p>
            <a:fld id="{F9142027-99BE-2048-B11B-CE6F6DC8ABB1}" type="datetime1">
              <a:rPr kumimoji="1" lang="zh-CN" altLang="en-US" smtClean="0"/>
              <a:t>2022/3/3</a:t>
            </a:fld>
            <a:endParaRPr kumimoji="1" lang="zh-CN" altLang="en-US"/>
          </a:p>
        </p:txBody>
      </p:sp>
      <p:sp>
        <p:nvSpPr>
          <p:cNvPr id="6" name="页脚占位符 5">
            <a:extLst>
              <a:ext uri="{FF2B5EF4-FFF2-40B4-BE49-F238E27FC236}">
                <a16:creationId xmlns="" xmlns:a16="http://schemas.microsoft.com/office/drawing/2014/main" id="{F9A62A0B-165C-B64E-9652-0AAEEB82BBCD}"/>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 xmlns:a16="http://schemas.microsoft.com/office/drawing/2014/main" id="{7B83DE1F-37A7-3446-AE67-0B01C03F2014}"/>
              </a:ext>
            </a:extLst>
          </p:cNvPr>
          <p:cNvSpPr>
            <a:spLocks noGrp="1"/>
          </p:cNvSpPr>
          <p:nvPr>
            <p:ph type="sldNum" sz="quarter" idx="12"/>
          </p:nvPr>
        </p:nvSpPr>
        <p:spPr/>
        <p:txBody>
          <a:body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29546403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descr="徽标&#10;&#10;描述已自动生成">
            <a:extLst>
              <a:ext uri="{FF2B5EF4-FFF2-40B4-BE49-F238E27FC236}">
                <a16:creationId xmlns="" xmlns:a16="http://schemas.microsoft.com/office/drawing/2014/main" id="{FFF6AFF8-842B-0245-9FE1-B93F35E4B735}"/>
              </a:ext>
            </a:extLst>
          </p:cNvPr>
          <p:cNvPicPr>
            <a:picLocks noChangeAspect="1"/>
          </p:cNvPicPr>
          <p:nvPr userDrawn="1"/>
        </p:nvPicPr>
        <p:blipFill>
          <a:blip r:embed="rId13"/>
          <a:stretch>
            <a:fillRect/>
          </a:stretch>
        </p:blipFill>
        <p:spPr>
          <a:xfrm>
            <a:off x="11050800" y="0"/>
            <a:ext cx="1141200" cy="926285"/>
          </a:xfrm>
          <a:prstGeom prst="rect">
            <a:avLst/>
          </a:prstGeom>
        </p:spPr>
      </p:pic>
      <p:sp>
        <p:nvSpPr>
          <p:cNvPr id="2" name="标题占位符 1">
            <a:extLst>
              <a:ext uri="{FF2B5EF4-FFF2-40B4-BE49-F238E27FC236}">
                <a16:creationId xmlns="" xmlns:a16="http://schemas.microsoft.com/office/drawing/2014/main" id="{256128C5-5340-1345-A955-D2AF7F7205CB}"/>
              </a:ext>
            </a:extLst>
          </p:cNvPr>
          <p:cNvSpPr>
            <a:spLocks noGrp="1"/>
          </p:cNvSpPr>
          <p:nvPr>
            <p:ph type="title"/>
          </p:nvPr>
        </p:nvSpPr>
        <p:spPr>
          <a:xfrm>
            <a:off x="838200" y="365125"/>
            <a:ext cx="10515600" cy="1107625"/>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文本占位符 2">
            <a:extLst>
              <a:ext uri="{FF2B5EF4-FFF2-40B4-BE49-F238E27FC236}">
                <a16:creationId xmlns="" xmlns:a16="http://schemas.microsoft.com/office/drawing/2014/main" id="{E94997D5-971B-8842-938C-A61B162482D5}"/>
              </a:ext>
            </a:extLst>
          </p:cNvPr>
          <p:cNvSpPr>
            <a:spLocks noGrp="1"/>
          </p:cNvSpPr>
          <p:nvPr>
            <p:ph type="body" idx="1"/>
          </p:nvPr>
        </p:nvSpPr>
        <p:spPr>
          <a:xfrm>
            <a:off x="838200" y="1586039"/>
            <a:ext cx="10515600" cy="4590924"/>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a:extLst>
              <a:ext uri="{FF2B5EF4-FFF2-40B4-BE49-F238E27FC236}">
                <a16:creationId xmlns="" xmlns:a16="http://schemas.microsoft.com/office/drawing/2014/main" id="{6179C574-1891-EF47-B91A-78269D1C46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BBAA3EF-24B7-4643-9D5B-F21D4FCDD453}" type="datetime1">
              <a:rPr kumimoji="1" lang="zh-CN" altLang="en-US" smtClean="0"/>
              <a:t>2022/3/3</a:t>
            </a:fld>
            <a:endParaRPr kumimoji="1" lang="zh-CN" altLang="en-US"/>
          </a:p>
        </p:txBody>
      </p:sp>
      <p:sp>
        <p:nvSpPr>
          <p:cNvPr id="5" name="页脚占位符 4">
            <a:extLst>
              <a:ext uri="{FF2B5EF4-FFF2-40B4-BE49-F238E27FC236}">
                <a16:creationId xmlns="" xmlns:a16="http://schemas.microsoft.com/office/drawing/2014/main" id="{ADB3B2A3-1BD3-E040-A794-FE38CC7581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 xmlns:a16="http://schemas.microsoft.com/office/drawing/2014/main" id="{FE89A864-0CF7-5740-AE21-2986EB34AAB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A5CA45D-1C57-0E40-B2E2-70663BF42DB7}" type="slidenum">
              <a:rPr kumimoji="1" lang="zh-CN" altLang="en-US" smtClean="0"/>
              <a:t>‹#›</a:t>
            </a:fld>
            <a:endParaRPr kumimoji="1" lang="zh-CN" altLang="en-US"/>
          </a:p>
        </p:txBody>
      </p:sp>
    </p:spTree>
    <p:extLst>
      <p:ext uri="{BB962C8B-B14F-4D97-AF65-F5344CB8AC3E}">
        <p14:creationId xmlns:p14="http://schemas.microsoft.com/office/powerpoint/2010/main" val="12506650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rgbClr val="C5820D"/>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39.png"/><Relationship Id="rId4" Type="http://schemas.openxmlformats.org/officeDocument/2006/relationships/image" Target="../media/image30.png"/><Relationship Id="rId9"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6.pn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49.tmp"/><Relationship Id="rId4"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6.png"/><Relationship Id="rId1" Type="http://schemas.openxmlformats.org/officeDocument/2006/relationships/slideLayout" Target="../slideLayouts/slideLayout4.xml"/><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13.pn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tmp"/><Relationship Id="rId9"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20.png"/><Relationship Id="rId4"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9">
            <a:extLst>
              <a:ext uri="{FF2B5EF4-FFF2-40B4-BE49-F238E27FC236}">
                <a16:creationId xmlns="" xmlns:a16="http://schemas.microsoft.com/office/drawing/2014/main" id="{E91DC736-0EF8-4F87-9146-EBF1D2EE4D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 xmlns:a16="http://schemas.microsoft.com/office/drawing/2014/main" id="{9C22F525-F031-7143-B3F8-B3075EED5FAC}"/>
              </a:ext>
            </a:extLst>
          </p:cNvPr>
          <p:cNvPicPr>
            <a:picLocks noChangeAspect="1"/>
          </p:cNvPicPr>
          <p:nvPr/>
        </p:nvPicPr>
        <p:blipFill rotWithShape="1">
          <a:blip r:embed="rId2"/>
          <a:srcRect r="15254" b="9090"/>
          <a:stretch/>
        </p:blipFill>
        <p:spPr>
          <a:xfrm>
            <a:off x="3523488" y="10"/>
            <a:ext cx="8668512" cy="6857990"/>
          </a:xfrm>
          <a:prstGeom prst="rect">
            <a:avLst/>
          </a:prstGeom>
        </p:spPr>
      </p:pic>
      <p:sp>
        <p:nvSpPr>
          <p:cNvPr id="19" name="Rectangle 11">
            <a:extLst>
              <a:ext uri="{FF2B5EF4-FFF2-40B4-BE49-F238E27FC236}">
                <a16:creationId xmlns="" xmlns:a16="http://schemas.microsoft.com/office/drawing/2014/main" id="{097CD68E-23E3-4007-8847-CD0944C4F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a:extLst>
              <a:ext uri="{FF2B5EF4-FFF2-40B4-BE49-F238E27FC236}">
                <a16:creationId xmlns="" xmlns:a16="http://schemas.microsoft.com/office/drawing/2014/main" id="{EFD8C24B-D1AC-C649-AD0C-061E87C7A375}"/>
              </a:ext>
            </a:extLst>
          </p:cNvPr>
          <p:cNvSpPr>
            <a:spLocks noGrp="1"/>
          </p:cNvSpPr>
          <p:nvPr>
            <p:ph type="ctrTitle"/>
          </p:nvPr>
        </p:nvSpPr>
        <p:spPr>
          <a:xfrm>
            <a:off x="477981" y="1122363"/>
            <a:ext cx="4023360" cy="3204134"/>
          </a:xfrm>
        </p:spPr>
        <p:txBody>
          <a:bodyPr anchor="b">
            <a:normAutofit/>
          </a:bodyPr>
          <a:lstStyle/>
          <a:p>
            <a:pPr algn="l">
              <a:lnSpc>
                <a:spcPct val="150000"/>
              </a:lnSpc>
            </a:pPr>
            <a:r>
              <a:rPr kumimoji="1" lang="zh-CN" altLang="en-US" sz="4800" dirty="0"/>
              <a:t>第二章 </a:t>
            </a:r>
            <a:r>
              <a:rPr kumimoji="1" lang="en-US" altLang="zh-CN" sz="4800" dirty="0"/>
              <a:t/>
            </a:r>
            <a:br>
              <a:rPr kumimoji="1" lang="en-US" altLang="zh-CN" sz="4800" dirty="0"/>
            </a:br>
            <a:r>
              <a:rPr kumimoji="1" lang="zh-CN" altLang="en-US" sz="4800" dirty="0"/>
              <a:t>基础知识</a:t>
            </a:r>
          </a:p>
        </p:txBody>
      </p:sp>
      <p:sp>
        <p:nvSpPr>
          <p:cNvPr id="3" name="副标题 2">
            <a:extLst>
              <a:ext uri="{FF2B5EF4-FFF2-40B4-BE49-F238E27FC236}">
                <a16:creationId xmlns="" xmlns:a16="http://schemas.microsoft.com/office/drawing/2014/main" id="{411761C5-AE2E-D34B-814E-3A4F4F3C46C7}"/>
              </a:ext>
            </a:extLst>
          </p:cNvPr>
          <p:cNvSpPr>
            <a:spLocks noGrp="1"/>
          </p:cNvSpPr>
          <p:nvPr>
            <p:ph type="subTitle" idx="1"/>
          </p:nvPr>
        </p:nvSpPr>
        <p:spPr>
          <a:xfrm>
            <a:off x="477980" y="4872922"/>
            <a:ext cx="4023359" cy="1208141"/>
          </a:xfrm>
        </p:spPr>
        <p:txBody>
          <a:bodyPr>
            <a:normAutofit/>
          </a:bodyPr>
          <a:lstStyle/>
          <a:p>
            <a:pPr algn="l"/>
            <a:r>
              <a:rPr kumimoji="1" lang="zh-CN" altLang="en-US" sz="3600" dirty="0"/>
              <a:t>机器学习概论</a:t>
            </a:r>
          </a:p>
        </p:txBody>
      </p:sp>
      <p:sp>
        <p:nvSpPr>
          <p:cNvPr id="20" name="Rectangle 13">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15">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灯片编号占位符 3">
            <a:extLst>
              <a:ext uri="{FF2B5EF4-FFF2-40B4-BE49-F238E27FC236}">
                <a16:creationId xmlns="" xmlns:a16="http://schemas.microsoft.com/office/drawing/2014/main" id="{4AD09197-6105-334F-907C-A6E052E36692}"/>
              </a:ext>
            </a:extLst>
          </p:cNvPr>
          <p:cNvSpPr>
            <a:spLocks noGrp="1"/>
          </p:cNvSpPr>
          <p:nvPr>
            <p:ph type="sldNum" sz="quarter" idx="12"/>
          </p:nvPr>
        </p:nvSpPr>
        <p:spPr/>
        <p:txBody>
          <a:bodyPr/>
          <a:lstStyle/>
          <a:p>
            <a:fld id="{2A5CA45D-1C57-0E40-B2E2-70663BF42DB7}" type="slidenum">
              <a:rPr kumimoji="1" lang="zh-CN" altLang="en-US" smtClean="0"/>
              <a:t>1</a:t>
            </a:fld>
            <a:endParaRPr kumimoji="1" lang="zh-CN" altLang="en-US"/>
          </a:p>
        </p:txBody>
      </p:sp>
    </p:spTree>
    <p:extLst>
      <p:ext uri="{BB962C8B-B14F-4D97-AF65-F5344CB8AC3E}">
        <p14:creationId xmlns:p14="http://schemas.microsoft.com/office/powerpoint/2010/main" val="253482295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7">
            <a:extLst>
              <a:ext uri="{FF2B5EF4-FFF2-40B4-BE49-F238E27FC236}">
                <a16:creationId xmlns="" xmlns:a16="http://schemas.microsoft.com/office/drawing/2014/main" id="{3665C981-5EA1-0B4E-8706-A10153D3F21D}"/>
              </a:ext>
            </a:extLst>
          </p:cNvPr>
          <p:cNvSpPr>
            <a:spLocks noGrp="1"/>
          </p:cNvSpPr>
          <p:nvPr>
            <p:ph idx="1"/>
          </p:nvPr>
        </p:nvSpPr>
        <p:spPr/>
        <p:txBody>
          <a:bodyPr/>
          <a:lstStyle/>
          <a:p>
            <a:r>
              <a:rPr lang="zh-CN" altLang="en-US" dirty="0">
                <a:solidFill>
                  <a:srgbClr val="C00000"/>
                </a:solidFill>
              </a:rPr>
              <a:t>模型</a:t>
            </a:r>
            <a:endParaRPr lang="en-US" altLang="zh-CN" dirty="0">
              <a:solidFill>
                <a:srgbClr val="C00000"/>
              </a:solidFill>
            </a:endParaRPr>
          </a:p>
          <a:p>
            <a:endParaRPr lang="zh-CN" altLang="en-US" dirty="0"/>
          </a:p>
        </p:txBody>
      </p:sp>
      <p:pic>
        <p:nvPicPr>
          <p:cNvPr id="25" name="图片 24" descr="屏幕剪辑">
            <a:extLst>
              <a:ext uri="{FF2B5EF4-FFF2-40B4-BE49-F238E27FC236}">
                <a16:creationId xmlns="" xmlns:a16="http://schemas.microsoft.com/office/drawing/2014/main" id="{65A04B5D-1A85-C347-AB13-97B5B0C9422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38238" y="3326785"/>
            <a:ext cx="2787560" cy="1669870"/>
          </a:xfrm>
          <a:prstGeom prst="rect">
            <a:avLst/>
          </a:prstGeom>
        </p:spPr>
      </p:pic>
      <p:sp>
        <p:nvSpPr>
          <p:cNvPr id="7" name="标题 6">
            <a:extLst>
              <a:ext uri="{FF2B5EF4-FFF2-40B4-BE49-F238E27FC236}">
                <a16:creationId xmlns="" xmlns:a16="http://schemas.microsoft.com/office/drawing/2014/main" id="{FFF17713-B666-E14B-AF81-16613AB775EA}"/>
              </a:ext>
            </a:extLst>
          </p:cNvPr>
          <p:cNvSpPr>
            <a:spLocks noGrp="1"/>
          </p:cNvSpPr>
          <p:nvPr>
            <p:ph type="title"/>
          </p:nvPr>
        </p:nvSpPr>
        <p:spPr/>
        <p:txBody>
          <a:bodyPr/>
          <a:lstStyle/>
          <a:p>
            <a:r>
              <a:rPr lang="zh-CN" altLang="en-US" dirty="0"/>
              <a:t>机器学习的三要素</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 xmlns:a16="http://schemas.microsoft.com/office/drawing/2014/main" id="{8796390B-60C7-BB4F-BB3C-90DE95C2F719}"/>
                  </a:ext>
                </a:extLst>
              </p:cNvPr>
              <p:cNvSpPr txBox="1"/>
              <p:nvPr/>
            </p:nvSpPr>
            <p:spPr>
              <a:xfrm>
                <a:off x="671763" y="2199651"/>
                <a:ext cx="5875421" cy="1631216"/>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141413"/>
                    </a:solidFill>
                    <a:effectLst/>
                    <a:latin typeface="Times" pitchFamily="2" charset="0"/>
                  </a:rPr>
                  <a:t>输入空间 𝒳 和输出空间 𝒴 构成了一个样本空间</a:t>
                </a:r>
                <a:endParaRPr lang="en-US" altLang="zh-CN" sz="2000" dirty="0">
                  <a:solidFill>
                    <a:srgbClr val="141413"/>
                  </a:solidFill>
                  <a:effectLst/>
                  <a:latin typeface="Times" pitchFamily="2" charset="0"/>
                </a:endParaRPr>
              </a:p>
              <a:p>
                <a:pPr marL="342900" indent="-342900">
                  <a:buFont typeface="Arial" panose="020B0604020202020204" pitchFamily="34" charset="0"/>
                  <a:buChar char="•"/>
                </a:pPr>
                <a:r>
                  <a:rPr lang="zh-CN" altLang="en-US" sz="2000" dirty="0"/>
                  <a:t>样本空间中的样本 </a:t>
                </a:r>
                <a14:m>
                  <m:oMath xmlns:m="http://schemas.openxmlformats.org/officeDocument/2006/math">
                    <m:r>
                      <a:rPr lang="en-US" altLang="zh-CN" sz="2000" i="1" dirty="0" smtClean="0">
                        <a:latin typeface="Cambria Math" panose="02040503050406030204" pitchFamily="18" charset="0"/>
                      </a:rPr>
                      <m:t>(</m:t>
                    </m:r>
                    <m:r>
                      <a:rPr lang="en-US" altLang="zh-CN" sz="2000" i="1" dirty="0" smtClean="0">
                        <a:latin typeface="Cambria Math" panose="02040503050406030204" pitchFamily="18" charset="0"/>
                      </a:rPr>
                      <m:t>𝒙</m:t>
                    </m:r>
                    <m:r>
                      <a:rPr lang="en-US" altLang="zh-CN" sz="2000" i="1" dirty="0" smtClean="0">
                        <a:latin typeface="Cambria Math" panose="02040503050406030204" pitchFamily="18" charset="0"/>
                      </a:rPr>
                      <m:t>, </m:t>
                    </m:r>
                    <m:r>
                      <a:rPr lang="en-US" altLang="zh-CN" sz="2000" i="1" dirty="0" smtClean="0">
                        <a:latin typeface="Cambria Math" panose="02040503050406030204" pitchFamily="18" charset="0"/>
                      </a:rPr>
                      <m:t>𝑦</m:t>
                    </m:r>
                    <m:r>
                      <a:rPr lang="en-US" altLang="zh-CN" sz="2000" i="1" dirty="0" smtClean="0">
                        <a:latin typeface="Cambria Math" panose="02040503050406030204" pitchFamily="18" charset="0"/>
                      </a:rPr>
                      <m:t>) ∈ </m:t>
                    </m:r>
                    <m:r>
                      <a:rPr lang="en-US" altLang="zh-CN" sz="2000" i="1" dirty="0" smtClean="0">
                        <a:latin typeface="Cambria Math" panose="02040503050406030204" pitchFamily="18" charset="0"/>
                      </a:rPr>
                      <m:t>𝒳</m:t>
                    </m:r>
                    <m:r>
                      <a:rPr lang="en-US" altLang="zh-CN" sz="2000" i="1" dirty="0" smtClean="0">
                        <a:latin typeface="Cambria Math" panose="02040503050406030204" pitchFamily="18" charset="0"/>
                      </a:rPr>
                      <m:t> × </m:t>
                    </m:r>
                    <m:r>
                      <a:rPr lang="en-US" altLang="zh-CN" sz="2000" i="1" dirty="0" smtClean="0">
                        <a:latin typeface="Cambria Math" panose="02040503050406030204" pitchFamily="18" charset="0"/>
                      </a:rPr>
                      <m:t>𝒴</m:t>
                    </m:r>
                  </m:oMath>
                </a14:m>
                <a:r>
                  <a:rPr lang="zh-CN" altLang="en-US" sz="2000" dirty="0"/>
                  <a:t>， 𝒙 和 𝑦 之间的关系可以描述为：</a:t>
                </a:r>
                <a:endParaRPr lang="en-US" altLang="zh-CN" sz="2000" dirty="0"/>
              </a:p>
              <a:p>
                <a:pPr marL="800100" lvl="1" indent="-342900">
                  <a:buFont typeface="Arial" panose="020B0604020202020204" pitchFamily="34" charset="0"/>
                  <a:buChar char="•"/>
                </a:pPr>
                <a:r>
                  <a:rPr lang="zh-CN" altLang="en-US" sz="2000" dirty="0"/>
                  <a:t>未知的</a:t>
                </a:r>
                <a:r>
                  <a:rPr lang="zh-CN" altLang="en-US" sz="2000" dirty="0">
                    <a:solidFill>
                      <a:srgbClr val="C00000"/>
                    </a:solidFill>
                  </a:rPr>
                  <a:t>真实映射函数</a:t>
                </a:r>
                <a:r>
                  <a:rPr lang="zh-CN" altLang="en-US" sz="2000" dirty="0"/>
                  <a:t>𝑦 </a:t>
                </a:r>
                <a:r>
                  <a:rPr lang="en-US" altLang="zh-CN" sz="2000" dirty="0"/>
                  <a:t>= 𝑔(𝒙) </a:t>
                </a:r>
                <a:r>
                  <a:rPr lang="zh-CN" altLang="en-US" sz="2000" dirty="0"/>
                  <a:t>，或</a:t>
                </a:r>
                <a:endParaRPr lang="en-US" altLang="zh-CN" sz="2000" dirty="0"/>
              </a:p>
              <a:p>
                <a:pPr marL="800100" lvl="1" indent="-342900">
                  <a:buFont typeface="Arial" panose="020B0604020202020204" pitchFamily="34" charset="0"/>
                  <a:buChar char="•"/>
                </a:pPr>
                <a:r>
                  <a:rPr lang="zh-CN" altLang="en-US" sz="2000" dirty="0">
                    <a:solidFill>
                      <a:srgbClr val="C00000"/>
                    </a:solidFill>
                  </a:rPr>
                  <a:t>真实条件概率分布</a:t>
                </a:r>
                <a14:m>
                  <m:oMath xmlns:m="http://schemas.openxmlformats.org/officeDocument/2006/math">
                    <m:sSub>
                      <m:sSubPr>
                        <m:ctrlPr>
                          <a:rPr lang="en-US" altLang="zh-CN" sz="2000" i="1" dirty="0" smtClean="0">
                            <a:latin typeface="Cambria Math" panose="02040503050406030204" pitchFamily="18" charset="0"/>
                          </a:rPr>
                        </m:ctrlPr>
                      </m:sSubPr>
                      <m:e>
                        <m:r>
                          <a:rPr lang="zh-CN" altLang="en-US" sz="2000" i="1" dirty="0" smtClean="0">
                            <a:latin typeface="Cambria Math" panose="02040503050406030204" pitchFamily="18" charset="0"/>
                          </a:rPr>
                          <m:t>𝑝</m:t>
                        </m:r>
                      </m:e>
                      <m:sub>
                        <m:r>
                          <a:rPr lang="zh-CN" altLang="en-US" sz="2000" i="1" dirty="0" smtClean="0">
                            <a:latin typeface="Cambria Math" panose="02040503050406030204" pitchFamily="18" charset="0"/>
                          </a:rPr>
                          <m:t>𝑟</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r>
                      <a:rPr lang="en-US" altLang="zh-CN" sz="2000" i="1" dirty="0">
                        <a:latin typeface="Cambria Math" panose="02040503050406030204" pitchFamily="18" charset="0"/>
                      </a:rPr>
                      <m:t>𝒙</m:t>
                    </m:r>
                    <m:r>
                      <a:rPr lang="en-US" altLang="zh-CN" sz="2000" i="1" dirty="0">
                        <a:latin typeface="Cambria Math" panose="02040503050406030204" pitchFamily="18" charset="0"/>
                      </a:rPr>
                      <m:t>)</m:t>
                    </m:r>
                  </m:oMath>
                </a14:m>
                <a:r>
                  <a:rPr lang="en-US" altLang="zh-CN" sz="2000" dirty="0"/>
                  <a:t> </a:t>
                </a:r>
              </a:p>
            </p:txBody>
          </p:sp>
        </mc:Choice>
        <mc:Fallback xmlns="">
          <p:sp>
            <p:nvSpPr>
              <p:cNvPr id="10" name="文本框 9">
                <a:extLst>
                  <a:ext uri="{FF2B5EF4-FFF2-40B4-BE49-F238E27FC236}">
                    <a16:creationId xmlns:a16="http://schemas.microsoft.com/office/drawing/2014/main" id="{8796390B-60C7-BB4F-BB3C-90DE95C2F719}"/>
                  </a:ext>
                </a:extLst>
              </p:cNvPr>
              <p:cNvSpPr txBox="1">
                <a:spLocks noRot="1" noChangeAspect="1" noMove="1" noResize="1" noEditPoints="1" noAdjustHandles="1" noChangeArrowheads="1" noChangeShapeType="1" noTextEdit="1"/>
              </p:cNvSpPr>
              <p:nvPr/>
            </p:nvSpPr>
            <p:spPr>
              <a:xfrm>
                <a:off x="671763" y="2199651"/>
                <a:ext cx="5875421" cy="1631216"/>
              </a:xfrm>
              <a:prstGeom prst="rect">
                <a:avLst/>
              </a:prstGeom>
              <a:blipFill>
                <a:blip r:embed="rId3"/>
                <a:stretch>
                  <a:fillRect l="-862" t="-3876" r="-647" b="-542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 xmlns:a16="http://schemas.microsoft.com/office/drawing/2014/main" id="{061E2D68-B0E2-CA4F-942D-B7BCF2EB9839}"/>
                  </a:ext>
                </a:extLst>
              </p:cNvPr>
              <p:cNvSpPr txBox="1"/>
              <p:nvPr/>
            </p:nvSpPr>
            <p:spPr>
              <a:xfrm>
                <a:off x="671763" y="3944156"/>
                <a:ext cx="5875420"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141413"/>
                    </a:solidFill>
                    <a:effectLst/>
                    <a:latin typeface="Times" pitchFamily="2" charset="0"/>
                  </a:rPr>
                  <a:t>模型</a:t>
                </a:r>
                <a:r>
                  <a:rPr lang="zh-CN" altLang="en-US" sz="2000" dirty="0">
                    <a:solidFill>
                      <a:srgbClr val="141413"/>
                    </a:solidFill>
                    <a:latin typeface="Times" pitchFamily="2" charset="0"/>
                  </a:rPr>
                  <a:t>是</a:t>
                </a:r>
                <a:r>
                  <a:rPr lang="en-US" altLang="zh-CN" sz="2000" dirty="0"/>
                  <a:t>𝑔(𝒙) </a:t>
                </a:r>
                <a:r>
                  <a:rPr lang="zh-CN" altLang="en-US" sz="2000" dirty="0"/>
                  <a:t>或</a:t>
                </a:r>
                <a14:m>
                  <m:oMath xmlns:m="http://schemas.openxmlformats.org/officeDocument/2006/math">
                    <m:sSub>
                      <m:sSubPr>
                        <m:ctrlPr>
                          <a:rPr lang="en-US" altLang="zh-CN" sz="2000" i="1" dirty="0">
                            <a:latin typeface="Cambria Math" panose="02040503050406030204" pitchFamily="18" charset="0"/>
                          </a:rPr>
                        </m:ctrlPr>
                      </m:sSubPr>
                      <m:e>
                        <m:r>
                          <a:rPr lang="zh-CN" altLang="en-US" sz="2000" i="1" dirty="0">
                            <a:latin typeface="Cambria Math" panose="02040503050406030204" pitchFamily="18" charset="0"/>
                          </a:rPr>
                          <m:t>𝑝</m:t>
                        </m:r>
                      </m:e>
                      <m:sub>
                        <m:r>
                          <a:rPr lang="zh-CN" altLang="en-US" sz="2000" i="1" dirty="0">
                            <a:latin typeface="Cambria Math" panose="02040503050406030204" pitchFamily="18" charset="0"/>
                          </a:rPr>
                          <m:t>𝑟</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r>
                      <a:rPr lang="en-US" altLang="zh-CN" sz="2000" i="1" dirty="0">
                        <a:latin typeface="Cambria Math" panose="02040503050406030204" pitchFamily="18" charset="0"/>
                      </a:rPr>
                      <m:t>𝒙</m:t>
                    </m:r>
                    <m:r>
                      <a:rPr lang="en-US" altLang="zh-CN" sz="2000" i="1" dirty="0">
                        <a:latin typeface="Cambria Math" panose="02040503050406030204" pitchFamily="18" charset="0"/>
                      </a:rPr>
                      <m:t>)</m:t>
                    </m:r>
                  </m:oMath>
                </a14:m>
                <a:r>
                  <a:rPr lang="en-US" altLang="zh-CN" sz="2000" dirty="0"/>
                  <a:t> </a:t>
                </a:r>
                <a:r>
                  <a:rPr lang="zh-CN" altLang="en-US" sz="2000" dirty="0"/>
                  <a:t>的近似</a:t>
                </a:r>
                <a:endParaRPr lang="en-US" altLang="zh-CN" sz="2000" dirty="0"/>
              </a:p>
            </p:txBody>
          </p:sp>
        </mc:Choice>
        <mc:Fallback xmlns="">
          <p:sp>
            <p:nvSpPr>
              <p:cNvPr id="12" name="文本框 11">
                <a:extLst>
                  <a:ext uri="{FF2B5EF4-FFF2-40B4-BE49-F238E27FC236}">
                    <a16:creationId xmlns:a16="http://schemas.microsoft.com/office/drawing/2014/main" id="{061E2D68-B0E2-CA4F-942D-B7BCF2EB9839}"/>
                  </a:ext>
                </a:extLst>
              </p:cNvPr>
              <p:cNvSpPr txBox="1">
                <a:spLocks noRot="1" noChangeAspect="1" noMove="1" noResize="1" noEditPoints="1" noAdjustHandles="1" noChangeArrowheads="1" noChangeShapeType="1" noTextEdit="1"/>
              </p:cNvSpPr>
              <p:nvPr/>
            </p:nvSpPr>
            <p:spPr>
              <a:xfrm>
                <a:off x="671763" y="3944156"/>
                <a:ext cx="5875420" cy="400110"/>
              </a:xfrm>
              <a:prstGeom prst="rect">
                <a:avLst/>
              </a:prstGeom>
              <a:blipFill>
                <a:blip r:embed="rId4"/>
                <a:stretch>
                  <a:fillRect l="-862" t="-15152" b="-2424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 xmlns:a16="http://schemas.microsoft.com/office/drawing/2014/main" id="{A90893AD-631C-B548-A3FE-C0CA74E9C8C7}"/>
                  </a:ext>
                </a:extLst>
              </p:cNvPr>
              <p:cNvSpPr txBox="1"/>
              <p:nvPr/>
            </p:nvSpPr>
            <p:spPr>
              <a:xfrm>
                <a:off x="671763" y="4457555"/>
                <a:ext cx="6100010"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141413"/>
                    </a:solidFill>
                    <a:latin typeface="Times" pitchFamily="2" charset="0"/>
                  </a:rPr>
                  <a:t>我们不知道</a:t>
                </a:r>
                <a:r>
                  <a:rPr lang="en-US" altLang="zh-CN" sz="2000" dirty="0"/>
                  <a:t>𝑔(𝒙) </a:t>
                </a:r>
                <a:r>
                  <a:rPr lang="zh-CN" altLang="en-US" sz="2000" dirty="0"/>
                  <a:t>或</a:t>
                </a:r>
                <a14:m>
                  <m:oMath xmlns:m="http://schemas.openxmlformats.org/officeDocument/2006/math">
                    <m:sSub>
                      <m:sSubPr>
                        <m:ctrlPr>
                          <a:rPr lang="en-US" altLang="zh-CN" sz="2000" i="1" dirty="0">
                            <a:latin typeface="Cambria Math" panose="02040503050406030204" pitchFamily="18" charset="0"/>
                          </a:rPr>
                        </m:ctrlPr>
                      </m:sSubPr>
                      <m:e>
                        <m:r>
                          <a:rPr lang="zh-CN" altLang="en-US" sz="2000" i="1" dirty="0">
                            <a:latin typeface="Cambria Math" panose="02040503050406030204" pitchFamily="18" charset="0"/>
                          </a:rPr>
                          <m:t>𝑝</m:t>
                        </m:r>
                      </m:e>
                      <m:sub>
                        <m:r>
                          <a:rPr lang="zh-CN" altLang="en-US" sz="2000" i="1" dirty="0">
                            <a:latin typeface="Cambria Math" panose="02040503050406030204" pitchFamily="18" charset="0"/>
                          </a:rPr>
                          <m:t>𝑟</m:t>
                        </m:r>
                      </m:sub>
                    </m:sSub>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r>
                      <a:rPr lang="en-US" altLang="zh-CN" sz="2000" i="1" dirty="0">
                        <a:latin typeface="Cambria Math" panose="02040503050406030204" pitchFamily="18" charset="0"/>
                      </a:rPr>
                      <m:t>|</m:t>
                    </m:r>
                    <m:r>
                      <a:rPr lang="en-US" altLang="zh-CN" sz="2000" i="1" dirty="0">
                        <a:latin typeface="Cambria Math" panose="02040503050406030204" pitchFamily="18" charset="0"/>
                      </a:rPr>
                      <m:t>𝒙</m:t>
                    </m:r>
                    <m:r>
                      <a:rPr lang="en-US" altLang="zh-CN" sz="2000" i="1" dirty="0">
                        <a:latin typeface="Cambria Math" panose="02040503050406030204" pitchFamily="18" charset="0"/>
                      </a:rPr>
                      <m:t>)</m:t>
                    </m:r>
                  </m:oMath>
                </a14:m>
                <a:r>
                  <a:rPr lang="zh-CN" altLang="en-US" sz="2000" dirty="0">
                    <a:solidFill>
                      <a:srgbClr val="141413"/>
                    </a:solidFill>
                    <a:effectLst/>
                    <a:latin typeface="Times" pitchFamily="2" charset="0"/>
                  </a:rPr>
                  <a:t>的具体形式，</a:t>
                </a:r>
                <a:r>
                  <a:rPr lang="zh-CN" altLang="en-US" sz="2000" dirty="0"/>
                  <a:t>因而只能根据经验来假设一个函数集合</a:t>
                </a:r>
                <a14:m>
                  <m:oMath xmlns:m="http://schemas.openxmlformats.org/officeDocument/2006/math">
                    <m:r>
                      <a:rPr lang="en-US" altLang="zh-CN" sz="2000" i="1" dirty="0" smtClean="0">
                        <a:latin typeface="Cambria Math" panose="02040503050406030204" pitchFamily="18" charset="0"/>
                      </a:rPr>
                      <m:t>ℱ</m:t>
                    </m:r>
                  </m:oMath>
                </a14:m>
                <a:r>
                  <a:rPr lang="zh-CN" altLang="en" sz="2000" dirty="0"/>
                  <a:t>，</a:t>
                </a:r>
                <a:r>
                  <a:rPr lang="zh-CN" altLang="en-US" sz="2000" dirty="0"/>
                  <a:t>称为</a:t>
                </a:r>
                <a:r>
                  <a:rPr lang="zh-CN" altLang="en-US" sz="2000" dirty="0">
                    <a:solidFill>
                      <a:srgbClr val="C00000"/>
                    </a:solidFill>
                  </a:rPr>
                  <a:t>假设空间</a:t>
                </a:r>
                <a:r>
                  <a:rPr lang="en-US" altLang="zh-CN" sz="2000" dirty="0"/>
                  <a:t>(</a:t>
                </a:r>
                <a:r>
                  <a:rPr lang="en" altLang="zh-CN" sz="2000" dirty="0"/>
                  <a:t>Hypothesis Space)</a:t>
                </a:r>
              </a:p>
            </p:txBody>
          </p:sp>
        </mc:Choice>
        <mc:Fallback xmlns="">
          <p:sp>
            <p:nvSpPr>
              <p:cNvPr id="14" name="文本框 13">
                <a:extLst>
                  <a:ext uri="{FF2B5EF4-FFF2-40B4-BE49-F238E27FC236}">
                    <a16:creationId xmlns:a16="http://schemas.microsoft.com/office/drawing/2014/main" id="{A90893AD-631C-B548-A3FE-C0CA74E9C8C7}"/>
                  </a:ext>
                </a:extLst>
              </p:cNvPr>
              <p:cNvSpPr txBox="1">
                <a:spLocks noRot="1" noChangeAspect="1" noMove="1" noResize="1" noEditPoints="1" noAdjustHandles="1" noChangeArrowheads="1" noChangeShapeType="1" noTextEdit="1"/>
              </p:cNvSpPr>
              <p:nvPr/>
            </p:nvSpPr>
            <p:spPr>
              <a:xfrm>
                <a:off x="671763" y="4457555"/>
                <a:ext cx="6100010" cy="1015663"/>
              </a:xfrm>
              <a:prstGeom prst="rect">
                <a:avLst/>
              </a:prstGeom>
              <a:blipFill>
                <a:blip r:embed="rId5"/>
                <a:stretch>
                  <a:fillRect l="-830" t="-4878" b="-853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 xmlns:a16="http://schemas.microsoft.com/office/drawing/2014/main" id="{B10676DC-7D3F-E442-8973-312B0FCCDD58}"/>
                  </a:ext>
                </a:extLst>
              </p:cNvPr>
              <p:cNvSpPr txBox="1"/>
              <p:nvPr/>
            </p:nvSpPr>
            <p:spPr>
              <a:xfrm>
                <a:off x="1128963" y="5527076"/>
                <a:ext cx="6100010"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选择一个理想的</a:t>
                </a:r>
                <a:r>
                  <a:rPr lang="zh-CN" altLang="en-US" sz="2000" dirty="0">
                    <a:solidFill>
                      <a:srgbClr val="C00000"/>
                    </a:solidFill>
                  </a:rPr>
                  <a:t>假设</a:t>
                </a:r>
                <a:r>
                  <a:rPr lang="en-US" altLang="zh-CN" sz="2000" dirty="0"/>
                  <a:t>(</a:t>
                </a:r>
                <a:r>
                  <a:rPr lang="en" altLang="zh-CN" sz="2000" dirty="0"/>
                  <a:t>Hypothesis) </a:t>
                </a:r>
                <a14:m>
                  <m:oMath xmlns:m="http://schemas.openxmlformats.org/officeDocument/2006/math">
                    <m:sSup>
                      <m:sSupPr>
                        <m:ctrlPr>
                          <a:rPr lang="en-US" altLang="zh-CN" sz="2000" b="0" i="1" dirty="0" smtClean="0">
                            <a:latin typeface="Cambria Math" panose="02040503050406030204" pitchFamily="18" charset="0"/>
                          </a:rPr>
                        </m:ctrlPr>
                      </m:sSupPr>
                      <m:e>
                        <m:r>
                          <a:rPr lang="en" altLang="zh-CN" sz="2000" i="1" dirty="0" smtClean="0">
                            <a:latin typeface="Cambria Math" panose="02040503050406030204" pitchFamily="18" charset="0"/>
                          </a:rPr>
                          <m:t>𝑓</m:t>
                        </m:r>
                      </m:e>
                      <m:sup>
                        <m:r>
                          <a:rPr lang="en" altLang="zh-CN" sz="2000" i="1" dirty="0" smtClean="0">
                            <a:latin typeface="Cambria Math" panose="02040503050406030204" pitchFamily="18" charset="0"/>
                          </a:rPr>
                          <m:t>∗</m:t>
                        </m:r>
                      </m:sup>
                    </m:s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ℱ</m:t>
                    </m:r>
                  </m:oMath>
                </a14:m>
                <a:r>
                  <a:rPr lang="en" altLang="zh-CN" sz="2000" dirty="0"/>
                  <a:t> </a:t>
                </a:r>
              </a:p>
            </p:txBody>
          </p:sp>
        </mc:Choice>
        <mc:Fallback xmlns="">
          <p:sp>
            <p:nvSpPr>
              <p:cNvPr id="18" name="文本框 17">
                <a:extLst>
                  <a:ext uri="{FF2B5EF4-FFF2-40B4-BE49-F238E27FC236}">
                    <a16:creationId xmlns:a16="http://schemas.microsoft.com/office/drawing/2014/main" id="{B10676DC-7D3F-E442-8973-312B0FCCDD58}"/>
                  </a:ext>
                </a:extLst>
              </p:cNvPr>
              <p:cNvSpPr txBox="1">
                <a:spLocks noRot="1" noChangeAspect="1" noMove="1" noResize="1" noEditPoints="1" noAdjustHandles="1" noChangeArrowheads="1" noChangeShapeType="1" noTextEdit="1"/>
              </p:cNvSpPr>
              <p:nvPr/>
            </p:nvSpPr>
            <p:spPr>
              <a:xfrm>
                <a:off x="1128963" y="5527076"/>
                <a:ext cx="6100010" cy="400110"/>
              </a:xfrm>
              <a:prstGeom prst="rect">
                <a:avLst/>
              </a:prstGeom>
              <a:blipFill>
                <a:blip r:embed="rId6"/>
                <a:stretch>
                  <a:fillRect l="-830" t="-12500" b="-312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a:extLst>
                  <a:ext uri="{FF2B5EF4-FFF2-40B4-BE49-F238E27FC236}">
                    <a16:creationId xmlns="" xmlns:a16="http://schemas.microsoft.com/office/drawing/2014/main" id="{D3590250-18F4-9641-867A-79BDCC6FDA28}"/>
                  </a:ext>
                </a:extLst>
              </p:cNvPr>
              <p:cNvSpPr txBox="1"/>
              <p:nvPr/>
            </p:nvSpPr>
            <p:spPr>
              <a:xfrm>
                <a:off x="6938210" y="5007412"/>
                <a:ext cx="5187616" cy="1169551"/>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以</a:t>
                </a:r>
                <a:r>
                  <a:rPr lang="zh-CN" altLang="en-US" sz="2000" dirty="0">
                    <a:solidFill>
                      <a:srgbClr val="C00000"/>
                    </a:solidFill>
                  </a:rPr>
                  <a:t>线性回归</a:t>
                </a:r>
                <a:r>
                  <a:rPr lang="en-US" altLang="zh-CN" sz="2000" dirty="0"/>
                  <a:t>(</a:t>
                </a:r>
                <a:r>
                  <a:rPr lang="en" altLang="zh-CN" sz="2000" dirty="0"/>
                  <a:t>Linear Regression)</a:t>
                </a:r>
                <a:r>
                  <a:rPr lang="zh-CN" altLang="en-US" sz="2000" dirty="0"/>
                  <a:t>为例</a:t>
                </a:r>
                <a:endParaRPr lang="en-US" altLang="zh-CN" sz="2000" dirty="0"/>
              </a:p>
              <a:p>
                <a:pPr>
                  <a:lnSpc>
                    <a:spcPct val="150000"/>
                  </a:lnSpc>
                </a:pPr>
                <a:r>
                  <a:rPr lang="zh-CN" altLang="en-US" sz="2000" dirty="0"/>
                  <a:t>       模型：</a:t>
                </a:r>
                <a:endParaRPr lang="en-US" altLang="zh-CN" sz="2000" dirty="0"/>
              </a:p>
              <a:p>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rPr>
                        <m:t>𝑓</m:t>
                      </m:r>
                      <m:d>
                        <m:dPr>
                          <m:ctrlPr>
                            <a:rPr lang="en-US" altLang="zh-CN" sz="2000" i="1">
                              <a:latin typeface="Cambria Math" panose="02040503050406030204" pitchFamily="18" charset="0"/>
                            </a:rPr>
                          </m:ctrlPr>
                        </m:dPr>
                        <m:e>
                          <m:r>
                            <m:rPr>
                              <m:sty m:val="p"/>
                            </m:rPr>
                            <a:rPr lang="en-US" altLang="zh-CN" sz="2000">
                              <a:latin typeface="Cambria Math" panose="02040503050406030204" pitchFamily="18" charset="0"/>
                            </a:rPr>
                            <m:t>x</m:t>
                          </m:r>
                          <m:r>
                            <a:rPr lang="en-US" altLang="zh-CN" sz="2000" i="1">
                              <a:latin typeface="Cambria Math" panose="02040503050406030204" pitchFamily="18" charset="0"/>
                            </a:rPr>
                            <m:t>,</m:t>
                          </m:r>
                          <m:r>
                            <a:rPr lang="en-US" altLang="zh-CN" sz="2000" i="1">
                              <a:latin typeface="Cambria Math" panose="02040503050406030204" pitchFamily="18" charset="0"/>
                            </a:rPr>
                            <m:t>𝜃</m:t>
                          </m:r>
                        </m:e>
                      </m:d>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m:rPr>
                              <m:sty m:val="p"/>
                            </m:rPr>
                            <a:rPr lang="en-US" altLang="zh-CN" sz="2000">
                              <a:latin typeface="Cambria Math" panose="02040503050406030204" pitchFamily="18" charset="0"/>
                            </a:rPr>
                            <m:t>w</m:t>
                          </m:r>
                        </m:e>
                        <m:sup>
                          <m:r>
                            <a:rPr lang="en-US" altLang="zh-CN" sz="2000" i="1">
                              <a:latin typeface="Cambria Math" panose="02040503050406030204" pitchFamily="18" charset="0"/>
                            </a:rPr>
                            <m:t>𝑇</m:t>
                          </m:r>
                        </m:sup>
                      </m:sSup>
                      <m:r>
                        <m:rPr>
                          <m:sty m:val="p"/>
                        </m:rPr>
                        <a:rPr lang="en-US" altLang="zh-CN" sz="2000">
                          <a:latin typeface="Cambria Math" panose="02040503050406030204" pitchFamily="18" charset="0"/>
                        </a:rPr>
                        <m:t>x</m:t>
                      </m:r>
                      <m:r>
                        <a:rPr lang="en-US" altLang="zh-CN" sz="2000" i="1">
                          <a:latin typeface="Cambria Math" panose="02040503050406030204" pitchFamily="18" charset="0"/>
                        </a:rPr>
                        <m:t>+</m:t>
                      </m:r>
                      <m:r>
                        <a:rPr lang="en-US" altLang="zh-CN" sz="2000" i="1">
                          <a:latin typeface="Cambria Math" panose="02040503050406030204" pitchFamily="18" charset="0"/>
                        </a:rPr>
                        <m:t>𝑏</m:t>
                      </m:r>
                    </m:oMath>
                  </m:oMathPara>
                </a14:m>
                <a:endParaRPr lang="en-US" altLang="zh-CN" sz="2000" dirty="0"/>
              </a:p>
            </p:txBody>
          </p:sp>
        </mc:Choice>
        <mc:Fallback xmlns="">
          <p:sp>
            <p:nvSpPr>
              <p:cNvPr id="24" name="文本框 23">
                <a:extLst>
                  <a:ext uri="{FF2B5EF4-FFF2-40B4-BE49-F238E27FC236}">
                    <a16:creationId xmlns:a16="http://schemas.microsoft.com/office/drawing/2014/main" id="{D3590250-18F4-9641-867A-79BDCC6FDA28}"/>
                  </a:ext>
                </a:extLst>
              </p:cNvPr>
              <p:cNvSpPr txBox="1">
                <a:spLocks noRot="1" noChangeAspect="1" noMove="1" noResize="1" noEditPoints="1" noAdjustHandles="1" noChangeArrowheads="1" noChangeShapeType="1" noTextEdit="1"/>
              </p:cNvSpPr>
              <p:nvPr/>
            </p:nvSpPr>
            <p:spPr>
              <a:xfrm>
                <a:off x="6938210" y="5007412"/>
                <a:ext cx="5187616" cy="1169551"/>
              </a:xfrm>
              <a:prstGeom prst="rect">
                <a:avLst/>
              </a:prstGeom>
              <a:blipFill>
                <a:blip r:embed="rId7"/>
                <a:stretch>
                  <a:fillRect l="-978" t="-4301" b="-43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 xmlns:a16="http://schemas.microsoft.com/office/drawing/2014/main" id="{1D6EFA5C-5216-9746-B5C4-43A94E1AEE77}"/>
                  </a:ext>
                </a:extLst>
              </p:cNvPr>
              <p:cNvSpPr txBox="1"/>
              <p:nvPr/>
            </p:nvSpPr>
            <p:spPr>
              <a:xfrm>
                <a:off x="6771773" y="1527720"/>
                <a:ext cx="5187617" cy="861774"/>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141413"/>
                    </a:solidFill>
                    <a:effectLst/>
                    <a:latin typeface="Times" pitchFamily="2" charset="0"/>
                  </a:rPr>
                  <a:t>假设空间 </a:t>
                </a:r>
                <a14:m>
                  <m:oMath xmlns:m="http://schemas.openxmlformats.org/officeDocument/2006/math">
                    <m:r>
                      <a:rPr lang="en-US" altLang="zh-CN" sz="2000" b="0" i="1" smtClean="0">
                        <a:solidFill>
                          <a:srgbClr val="141413"/>
                        </a:solidFill>
                        <a:effectLst/>
                        <a:latin typeface="Cambria Math" panose="02040503050406030204" pitchFamily="18" charset="0"/>
                      </a:rPr>
                      <m:t>ℱ</m:t>
                    </m:r>
                  </m:oMath>
                </a14:m>
                <a:r>
                  <a:rPr lang="en" altLang="zh-CN" sz="2000" dirty="0">
                    <a:solidFill>
                      <a:srgbClr val="141413"/>
                    </a:solidFill>
                    <a:effectLst/>
                    <a:latin typeface="Times" pitchFamily="2" charset="0"/>
                  </a:rPr>
                  <a:t> </a:t>
                </a:r>
                <a:r>
                  <a:rPr lang="zh-CN" altLang="en-US" sz="2000" dirty="0">
                    <a:solidFill>
                      <a:srgbClr val="141413"/>
                    </a:solidFill>
                    <a:effectLst/>
                    <a:latin typeface="Times" pitchFamily="2" charset="0"/>
                  </a:rPr>
                  <a:t>通常为一个参数化的函数族</a:t>
                </a:r>
                <a:endParaRPr lang="en-US" altLang="zh-CN" sz="2000" dirty="0">
                  <a:solidFill>
                    <a:srgbClr val="141413"/>
                  </a:solidFill>
                  <a:effectLst/>
                  <a:latin typeface="Times" pitchFamily="2" charset="0"/>
                </a:endParaRPr>
              </a:p>
              <a:p>
                <a:pPr>
                  <a:lnSpc>
                    <a:spcPct val="150000"/>
                  </a:lnSpc>
                </a:pPr>
                <a14:m>
                  <m:oMathPara xmlns:m="http://schemas.openxmlformats.org/officeDocument/2006/math">
                    <m:oMathParaPr>
                      <m:jc m:val="centerGroup"/>
                    </m:oMathParaPr>
                    <m:oMath xmlns:m="http://schemas.openxmlformats.org/officeDocument/2006/math">
                      <m:r>
                        <a:rPr lang="en-US" altLang="zh-CN" sz="2000" b="0" i="1" smtClean="0">
                          <a:solidFill>
                            <a:srgbClr val="141413"/>
                          </a:solidFill>
                          <a:effectLst/>
                          <a:latin typeface="Cambria Math" panose="02040503050406030204" pitchFamily="18" charset="0"/>
                        </a:rPr>
                        <m:t>ℱ</m:t>
                      </m:r>
                      <m:r>
                        <a:rPr lang="en-US" altLang="zh-CN" sz="2000" b="0" i="1" smtClean="0">
                          <a:solidFill>
                            <a:srgbClr val="141413"/>
                          </a:solidFill>
                          <a:effectLst/>
                          <a:latin typeface="Cambria Math" panose="02040503050406030204" pitchFamily="18" charset="0"/>
                        </a:rPr>
                        <m:t>={</m:t>
                      </m:r>
                      <m:r>
                        <a:rPr lang="en-US" altLang="zh-CN" sz="2000" b="0" i="1" smtClean="0">
                          <a:solidFill>
                            <a:srgbClr val="141413"/>
                          </a:solidFill>
                          <a:effectLst/>
                          <a:latin typeface="Cambria Math" panose="02040503050406030204" pitchFamily="18" charset="0"/>
                        </a:rPr>
                        <m:t>𝑓</m:t>
                      </m:r>
                      <m:r>
                        <a:rPr lang="en-US" altLang="zh-CN" sz="2000" b="0" i="1" smtClean="0">
                          <a:solidFill>
                            <a:srgbClr val="141413"/>
                          </a:solidFill>
                          <a:effectLst/>
                          <a:latin typeface="Cambria Math" panose="02040503050406030204" pitchFamily="18" charset="0"/>
                        </a:rPr>
                        <m:t>(</m:t>
                      </m:r>
                      <m:r>
                        <a:rPr lang="en-US" altLang="zh-CN" sz="2000" b="1" i="1" smtClean="0">
                          <a:solidFill>
                            <a:srgbClr val="141413"/>
                          </a:solidFill>
                          <a:effectLst/>
                          <a:latin typeface="Cambria Math" panose="02040503050406030204" pitchFamily="18" charset="0"/>
                        </a:rPr>
                        <m:t>𝒙</m:t>
                      </m:r>
                      <m:r>
                        <a:rPr lang="en-US" altLang="zh-CN" sz="2000" b="0" i="1" smtClean="0">
                          <a:solidFill>
                            <a:srgbClr val="141413"/>
                          </a:solidFill>
                          <a:effectLst/>
                          <a:latin typeface="Cambria Math" panose="02040503050406030204" pitchFamily="18" charset="0"/>
                        </a:rPr>
                        <m:t>;</m:t>
                      </m:r>
                      <m:r>
                        <a:rPr lang="en-US" altLang="zh-CN" sz="2000" b="0" i="1" smtClean="0">
                          <a:solidFill>
                            <a:srgbClr val="141413"/>
                          </a:solidFill>
                          <a:effectLst/>
                          <a:latin typeface="Cambria Math" panose="02040503050406030204" pitchFamily="18" charset="0"/>
                        </a:rPr>
                        <m:t>𝜃</m:t>
                      </m:r>
                      <m:r>
                        <a:rPr lang="en-US" altLang="zh-CN" sz="2000" b="0" i="1" smtClean="0">
                          <a:solidFill>
                            <a:srgbClr val="141413"/>
                          </a:solidFill>
                          <a:effectLst/>
                          <a:latin typeface="Cambria Math" panose="02040503050406030204" pitchFamily="18" charset="0"/>
                        </a:rPr>
                        <m:t>)|</m:t>
                      </m:r>
                      <m:r>
                        <a:rPr lang="en-US" altLang="zh-CN" sz="2000" b="0" i="1" smtClean="0">
                          <a:solidFill>
                            <a:srgbClr val="141413"/>
                          </a:solidFill>
                          <a:effectLst/>
                          <a:latin typeface="Cambria Math" panose="02040503050406030204" pitchFamily="18" charset="0"/>
                        </a:rPr>
                        <m:t>𝜃</m:t>
                      </m:r>
                      <m:r>
                        <a:rPr lang="en-US" altLang="zh-CN" sz="2000" b="0" i="1" smtClean="0">
                          <a:solidFill>
                            <a:srgbClr val="141413"/>
                          </a:solidFill>
                          <a:effectLst/>
                          <a:latin typeface="Cambria Math" panose="02040503050406030204" pitchFamily="18" charset="0"/>
                        </a:rPr>
                        <m:t>∈</m:t>
                      </m:r>
                      <m:sSup>
                        <m:sSupPr>
                          <m:ctrlPr>
                            <a:rPr lang="en-US" altLang="zh-CN" sz="2000" b="0" i="1" smtClean="0">
                              <a:solidFill>
                                <a:srgbClr val="141413"/>
                              </a:solidFill>
                              <a:effectLst/>
                              <a:latin typeface="Cambria Math" panose="02040503050406030204" pitchFamily="18" charset="0"/>
                            </a:rPr>
                          </m:ctrlPr>
                        </m:sSupPr>
                        <m:e>
                          <m:r>
                            <a:rPr lang="en-US" altLang="zh-CN" sz="2000" b="0" i="1" smtClean="0">
                              <a:solidFill>
                                <a:srgbClr val="141413"/>
                              </a:solidFill>
                              <a:effectLst/>
                              <a:latin typeface="Cambria Math" panose="02040503050406030204" pitchFamily="18" charset="0"/>
                            </a:rPr>
                            <m:t>ℝ</m:t>
                          </m:r>
                        </m:e>
                        <m:sup>
                          <m:r>
                            <a:rPr lang="en-US" altLang="zh-CN" sz="2000" b="0" i="1" smtClean="0">
                              <a:solidFill>
                                <a:srgbClr val="141413"/>
                              </a:solidFill>
                              <a:effectLst/>
                              <a:latin typeface="Cambria Math" panose="02040503050406030204" pitchFamily="18" charset="0"/>
                            </a:rPr>
                            <m:t>𝐷</m:t>
                          </m:r>
                        </m:sup>
                      </m:sSup>
                      <m:r>
                        <a:rPr lang="en-US" altLang="zh-CN" sz="2000" b="0" i="1" smtClean="0">
                          <a:solidFill>
                            <a:srgbClr val="141413"/>
                          </a:solidFill>
                          <a:effectLst/>
                          <a:latin typeface="Cambria Math" panose="02040503050406030204" pitchFamily="18" charset="0"/>
                        </a:rPr>
                        <m:t>}</m:t>
                      </m:r>
                    </m:oMath>
                  </m:oMathPara>
                </a14:m>
                <a:endParaRPr lang="zh-CN" altLang="en-US" sz="2000" dirty="0">
                  <a:solidFill>
                    <a:srgbClr val="141413"/>
                  </a:solidFill>
                  <a:effectLst/>
                  <a:latin typeface="Times" pitchFamily="2" charset="0"/>
                </a:endParaRPr>
              </a:p>
            </p:txBody>
          </p:sp>
        </mc:Choice>
        <mc:Fallback xmlns="">
          <p:sp>
            <p:nvSpPr>
              <p:cNvPr id="27" name="文本框 26">
                <a:extLst>
                  <a:ext uri="{FF2B5EF4-FFF2-40B4-BE49-F238E27FC236}">
                    <a16:creationId xmlns:a16="http://schemas.microsoft.com/office/drawing/2014/main" id="{1D6EFA5C-5216-9746-B5C4-43A94E1AEE77}"/>
                  </a:ext>
                </a:extLst>
              </p:cNvPr>
              <p:cNvSpPr txBox="1">
                <a:spLocks noRot="1" noChangeAspect="1" noMove="1" noResize="1" noEditPoints="1" noAdjustHandles="1" noChangeArrowheads="1" noChangeShapeType="1" noTextEdit="1"/>
              </p:cNvSpPr>
              <p:nvPr/>
            </p:nvSpPr>
            <p:spPr>
              <a:xfrm>
                <a:off x="6771773" y="1527720"/>
                <a:ext cx="5187617" cy="861774"/>
              </a:xfrm>
              <a:prstGeom prst="rect">
                <a:avLst/>
              </a:prstGeom>
              <a:blipFill>
                <a:blip r:embed="rId8"/>
                <a:stretch>
                  <a:fillRect l="-1222" t="-7246"/>
                </a:stretch>
              </a:blipFill>
            </p:spPr>
            <p:txBody>
              <a:bodyPr/>
              <a:lstStyle/>
              <a:p>
                <a:r>
                  <a:rPr lang="zh-CN" altLang="en-US">
                    <a:noFill/>
                  </a:rPr>
                  <a:t> </a:t>
                </a:r>
              </a:p>
            </p:txBody>
          </p:sp>
        </mc:Fallback>
      </mc:AlternateContent>
      <p:sp>
        <p:nvSpPr>
          <p:cNvPr id="29" name="文本框 28">
            <a:extLst>
              <a:ext uri="{FF2B5EF4-FFF2-40B4-BE49-F238E27FC236}">
                <a16:creationId xmlns="" xmlns:a16="http://schemas.microsoft.com/office/drawing/2014/main" id="{A8D4D897-1B3E-9340-A5DC-A9286EB3F63F}"/>
              </a:ext>
            </a:extLst>
          </p:cNvPr>
          <p:cNvSpPr txBox="1"/>
          <p:nvPr/>
        </p:nvSpPr>
        <p:spPr>
          <a:xfrm>
            <a:off x="7128710" y="2456618"/>
            <a:ext cx="4648201" cy="707886"/>
          </a:xfrm>
          <a:prstGeom prst="rect">
            <a:avLst/>
          </a:prstGeom>
          <a:noFill/>
        </p:spPr>
        <p:txBody>
          <a:bodyPr wrap="square">
            <a:spAutoFit/>
          </a:bodyPr>
          <a:lstStyle/>
          <a:p>
            <a:r>
              <a:rPr lang="zh-CN" altLang="en-US" sz="2000" dirty="0">
                <a:solidFill>
                  <a:srgbClr val="141413"/>
                </a:solidFill>
                <a:latin typeface="Times" pitchFamily="2" charset="0"/>
              </a:rPr>
              <a:t>其中 𝑓</a:t>
            </a:r>
            <a:r>
              <a:rPr lang="en-US" altLang="zh-CN" sz="2000" dirty="0">
                <a:solidFill>
                  <a:srgbClr val="141413"/>
                </a:solidFill>
                <a:latin typeface="Times" pitchFamily="2" charset="0"/>
              </a:rPr>
              <a:t>(𝒙; 𝜃) </a:t>
            </a:r>
            <a:r>
              <a:rPr lang="zh-CN" altLang="en-US" sz="2000" dirty="0">
                <a:solidFill>
                  <a:srgbClr val="141413"/>
                </a:solidFill>
                <a:latin typeface="Times" pitchFamily="2" charset="0"/>
              </a:rPr>
              <a:t>是参数为 𝜃 的函数，也称为</a:t>
            </a:r>
            <a:r>
              <a:rPr lang="zh-CN" altLang="en-US" sz="2000" dirty="0">
                <a:solidFill>
                  <a:srgbClr val="C00000"/>
                </a:solidFill>
                <a:latin typeface="Times" pitchFamily="2" charset="0"/>
              </a:rPr>
              <a:t>模型</a:t>
            </a:r>
            <a:r>
              <a:rPr lang="en-US" altLang="zh-CN" sz="2000" dirty="0"/>
              <a:t>(</a:t>
            </a:r>
            <a:r>
              <a:rPr lang="en" altLang="zh-CN" sz="2000" dirty="0"/>
              <a:t>Model)</a:t>
            </a:r>
            <a:r>
              <a:rPr lang="zh-CN" altLang="en" sz="2000" dirty="0">
                <a:solidFill>
                  <a:srgbClr val="141413"/>
                </a:solidFill>
                <a:latin typeface="Times" pitchFamily="2" charset="0"/>
              </a:rPr>
              <a:t>，𝐷 </a:t>
            </a:r>
            <a:r>
              <a:rPr lang="zh-CN" altLang="en-US" sz="2000" dirty="0">
                <a:solidFill>
                  <a:srgbClr val="141413"/>
                </a:solidFill>
                <a:latin typeface="Times" pitchFamily="2" charset="0"/>
              </a:rPr>
              <a:t>为参数的数量</a:t>
            </a:r>
          </a:p>
        </p:txBody>
      </p:sp>
      <p:sp>
        <p:nvSpPr>
          <p:cNvPr id="30" name="灯片编号占位符 29">
            <a:extLst>
              <a:ext uri="{FF2B5EF4-FFF2-40B4-BE49-F238E27FC236}">
                <a16:creationId xmlns="" xmlns:a16="http://schemas.microsoft.com/office/drawing/2014/main" id="{7F30A0FE-DF06-404C-BE1E-D4408DF30F56}"/>
              </a:ext>
            </a:extLst>
          </p:cNvPr>
          <p:cNvSpPr>
            <a:spLocks noGrp="1"/>
          </p:cNvSpPr>
          <p:nvPr>
            <p:ph type="sldNum" sz="quarter" idx="12"/>
          </p:nvPr>
        </p:nvSpPr>
        <p:spPr/>
        <p:txBody>
          <a:bodyPr/>
          <a:lstStyle/>
          <a:p>
            <a:fld id="{2A5CA45D-1C57-0E40-B2E2-70663BF42DB7}" type="slidenum">
              <a:rPr kumimoji="1" lang="zh-CN" altLang="en-US" smtClean="0"/>
              <a:t>10</a:t>
            </a:fld>
            <a:endParaRPr kumimoji="1" lang="zh-CN" altLang="en-US"/>
          </a:p>
        </p:txBody>
      </p:sp>
    </p:spTree>
    <p:extLst>
      <p:ext uri="{BB962C8B-B14F-4D97-AF65-F5344CB8AC3E}">
        <p14:creationId xmlns:p14="http://schemas.microsoft.com/office/powerpoint/2010/main" val="76257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 xmlns:a16="http://schemas.microsoft.com/office/drawing/2014/main" id="{F3D5F3EA-7BC5-8A48-9400-FA1E734C255A}"/>
              </a:ext>
            </a:extLst>
          </p:cNvPr>
          <p:cNvSpPr>
            <a:spLocks noGrp="1"/>
          </p:cNvSpPr>
          <p:nvPr>
            <p:ph idx="1"/>
          </p:nvPr>
        </p:nvSpPr>
        <p:spPr/>
        <p:txBody>
          <a:bodyPr/>
          <a:lstStyle/>
          <a:p>
            <a:r>
              <a:rPr kumimoji="1" lang="zh-CN" altLang="en-US" dirty="0">
                <a:solidFill>
                  <a:srgbClr val="C00000"/>
                </a:solidFill>
              </a:rPr>
              <a:t>学习准则</a:t>
            </a:r>
          </a:p>
        </p:txBody>
      </p:sp>
      <p:pic>
        <p:nvPicPr>
          <p:cNvPr id="13" name="图片 12">
            <a:extLst>
              <a:ext uri="{FF2B5EF4-FFF2-40B4-BE49-F238E27FC236}">
                <a16:creationId xmlns="" xmlns:a16="http://schemas.microsoft.com/office/drawing/2014/main" id="{C92E75F3-2BEB-A542-861C-7CA6E8A2850A}"/>
              </a:ext>
            </a:extLst>
          </p:cNvPr>
          <p:cNvPicPr>
            <a:picLocks noChangeAspect="1"/>
          </p:cNvPicPr>
          <p:nvPr/>
        </p:nvPicPr>
        <p:blipFill rotWithShape="1">
          <a:blip r:embed="rId3"/>
          <a:srcRect r="8296"/>
          <a:stretch/>
        </p:blipFill>
        <p:spPr>
          <a:xfrm>
            <a:off x="8882491" y="3624284"/>
            <a:ext cx="3200400" cy="1381978"/>
          </a:xfrm>
          <a:prstGeom prst="rect">
            <a:avLst/>
          </a:prstGeom>
        </p:spPr>
      </p:pic>
      <p:pic>
        <p:nvPicPr>
          <p:cNvPr id="14" name="图片 13">
            <a:extLst>
              <a:ext uri="{FF2B5EF4-FFF2-40B4-BE49-F238E27FC236}">
                <a16:creationId xmlns="" xmlns:a16="http://schemas.microsoft.com/office/drawing/2014/main" id="{E09A74D1-D5FD-6742-B24A-048D6C88D542}"/>
              </a:ext>
            </a:extLst>
          </p:cNvPr>
          <p:cNvPicPr>
            <a:picLocks noChangeAspect="1"/>
          </p:cNvPicPr>
          <p:nvPr/>
        </p:nvPicPr>
        <p:blipFill>
          <a:blip r:embed="rId4"/>
          <a:stretch>
            <a:fillRect/>
          </a:stretch>
        </p:blipFill>
        <p:spPr>
          <a:xfrm>
            <a:off x="8893436" y="4945314"/>
            <a:ext cx="2997557" cy="620485"/>
          </a:xfrm>
          <a:prstGeom prst="rect">
            <a:avLst/>
          </a:prstGeom>
        </p:spPr>
      </p:pic>
      <p:sp>
        <p:nvSpPr>
          <p:cNvPr id="2" name="标题 1">
            <a:extLst>
              <a:ext uri="{FF2B5EF4-FFF2-40B4-BE49-F238E27FC236}">
                <a16:creationId xmlns="" xmlns:a16="http://schemas.microsoft.com/office/drawing/2014/main" id="{E3239F2A-64D4-8D41-B246-76726D839B42}"/>
              </a:ext>
            </a:extLst>
          </p:cNvPr>
          <p:cNvSpPr>
            <a:spLocks noGrp="1"/>
          </p:cNvSpPr>
          <p:nvPr>
            <p:ph type="title"/>
          </p:nvPr>
        </p:nvSpPr>
        <p:spPr/>
        <p:txBody>
          <a:bodyPr/>
          <a:lstStyle/>
          <a:p>
            <a:r>
              <a:rPr lang="zh-CN" altLang="en-US" dirty="0"/>
              <a:t>机器学习的三要素</a:t>
            </a:r>
            <a:endParaRPr kumimoji="1" lang="zh-CN" altLang="en-US" dirty="0"/>
          </a:p>
        </p:txBody>
      </p:sp>
      <p:sp>
        <p:nvSpPr>
          <p:cNvPr id="4" name="灯片编号占位符 3">
            <a:extLst>
              <a:ext uri="{FF2B5EF4-FFF2-40B4-BE49-F238E27FC236}">
                <a16:creationId xmlns="" xmlns:a16="http://schemas.microsoft.com/office/drawing/2014/main" id="{A5189A14-094C-8A4F-BEF4-6A4EDF290BFB}"/>
              </a:ext>
            </a:extLst>
          </p:cNvPr>
          <p:cNvSpPr>
            <a:spLocks noGrp="1"/>
          </p:cNvSpPr>
          <p:nvPr>
            <p:ph type="sldNum" sz="quarter" idx="12"/>
          </p:nvPr>
        </p:nvSpPr>
        <p:spPr/>
        <p:txBody>
          <a:bodyPr/>
          <a:lstStyle/>
          <a:p>
            <a:fld id="{2A5CA45D-1C57-0E40-B2E2-70663BF42DB7}" type="slidenum">
              <a:rPr kumimoji="1" lang="zh-CN" altLang="en-US" smtClean="0"/>
              <a:t>11</a:t>
            </a:fld>
            <a:endParaRPr kumimoji="1" lang="zh-CN" altLang="en-US"/>
          </a:p>
        </p:txBody>
      </p:sp>
      <mc:AlternateContent xmlns:mc="http://schemas.openxmlformats.org/markup-compatibility/2006" xmlns:a14="http://schemas.microsoft.com/office/drawing/2010/main">
        <mc:Choice Requires="a14">
          <p:sp>
            <p:nvSpPr>
              <p:cNvPr id="6" name="文本框 5">
                <a:extLst>
                  <a:ext uri="{FF2B5EF4-FFF2-40B4-BE49-F238E27FC236}">
                    <a16:creationId xmlns="" xmlns:a16="http://schemas.microsoft.com/office/drawing/2014/main" id="{C7A92F6D-3B36-FB48-B96E-F61F84D6C108}"/>
                  </a:ext>
                </a:extLst>
              </p:cNvPr>
              <p:cNvSpPr txBox="1"/>
              <p:nvPr/>
            </p:nvSpPr>
            <p:spPr>
              <a:xfrm>
                <a:off x="2817851" y="1513965"/>
                <a:ext cx="7396666" cy="1594732"/>
              </a:xfrm>
              <a:prstGeom prst="rect">
                <a:avLst/>
              </a:prstGeom>
              <a:noFill/>
            </p:spPr>
            <p:txBody>
              <a:bodyPr wrap="square">
                <a:spAutoFit/>
              </a:bodyPr>
              <a:lstStyle/>
              <a:p>
                <a:pPr marL="285750" indent="-285750">
                  <a:buFont typeface="Arial" panose="020B0604020202020204" pitchFamily="34" charset="0"/>
                  <a:buChar char="•"/>
                </a:pPr>
                <a:r>
                  <a:rPr lang="zh-CN" altLang="en-US" sz="2000" dirty="0">
                    <a:solidFill>
                      <a:srgbClr val="141413"/>
                    </a:solidFill>
                    <a:effectLst/>
                    <a:latin typeface="Times" pitchFamily="2" charset="0"/>
                  </a:rPr>
                  <a:t>训练集 </a:t>
                </a:r>
                <a14:m>
                  <m:oMath xmlns:m="http://schemas.openxmlformats.org/officeDocument/2006/math">
                    <m:r>
                      <a:rPr lang="zh-CN" altLang="en-US" sz="2000" i="1" dirty="0" smtClean="0">
                        <a:solidFill>
                          <a:srgbClr val="141413"/>
                        </a:solidFill>
                        <a:effectLst/>
                        <a:latin typeface="Cambria Math" panose="02040503050406030204" pitchFamily="18" charset="0"/>
                      </a:rPr>
                      <m:t>𝒟</m:t>
                    </m:r>
                    <m:r>
                      <a:rPr lang="en-US" altLang="zh-CN" sz="2000" i="1" dirty="0">
                        <a:solidFill>
                          <a:srgbClr val="141413"/>
                        </a:solidFill>
                        <a:effectLst/>
                        <a:latin typeface="Cambria Math" panose="02040503050406030204" pitchFamily="18" charset="0"/>
                      </a:rPr>
                      <m:t>=</m:t>
                    </m:r>
                    <m:sSubSup>
                      <m:sSubSupPr>
                        <m:ctrlPr>
                          <a:rPr lang="en-US" altLang="zh-CN" sz="2000" b="0" i="1" dirty="0" smtClean="0">
                            <a:solidFill>
                              <a:srgbClr val="141413"/>
                            </a:solidFill>
                            <a:effectLst/>
                            <a:latin typeface="Cambria Math" panose="02040503050406030204" pitchFamily="18" charset="0"/>
                          </a:rPr>
                        </m:ctrlPr>
                      </m:sSubSupPr>
                      <m:e>
                        <m:d>
                          <m:dPr>
                            <m:begChr m:val="{"/>
                            <m:endChr m:val="}"/>
                            <m:ctrlPr>
                              <a:rPr lang="en-US" altLang="zh-CN" sz="2000" b="0" i="1" dirty="0">
                                <a:solidFill>
                                  <a:srgbClr val="141413"/>
                                </a:solidFill>
                                <a:effectLst/>
                                <a:latin typeface="Cambria Math" panose="02040503050406030204" pitchFamily="18" charset="0"/>
                              </a:rPr>
                            </m:ctrlPr>
                          </m:dPr>
                          <m:e>
                            <m:d>
                              <m:dPr>
                                <m:ctrlPr>
                                  <a:rPr lang="en-US" altLang="zh-CN" sz="2000" b="0" i="1" dirty="0">
                                    <a:solidFill>
                                      <a:srgbClr val="141413"/>
                                    </a:solidFill>
                                    <a:effectLst/>
                                    <a:latin typeface="Cambria Math" panose="02040503050406030204" pitchFamily="18" charset="0"/>
                                  </a:rPr>
                                </m:ctrlPr>
                              </m:dPr>
                              <m:e>
                                <m:sSup>
                                  <m:sSupPr>
                                    <m:ctrlPr>
                                      <a:rPr lang="en-US" altLang="zh-CN" sz="2000" b="0" i="1" dirty="0" smtClean="0">
                                        <a:solidFill>
                                          <a:srgbClr val="141413"/>
                                        </a:solidFill>
                                        <a:effectLst/>
                                        <a:latin typeface="Cambria Math" panose="02040503050406030204" pitchFamily="18" charset="0"/>
                                      </a:rPr>
                                    </m:ctrlPr>
                                  </m:sSupPr>
                                  <m:e>
                                    <m:r>
                                      <a:rPr lang="en-US" altLang="zh-CN" sz="2000" i="1" dirty="0">
                                        <a:solidFill>
                                          <a:srgbClr val="141413"/>
                                        </a:solidFill>
                                        <a:effectLst/>
                                        <a:latin typeface="Cambria Math" panose="02040503050406030204" pitchFamily="18" charset="0"/>
                                      </a:rPr>
                                      <m:t>𝒙</m:t>
                                    </m:r>
                                  </m:e>
                                  <m:sup>
                                    <m:d>
                                      <m:dPr>
                                        <m:ctrlPr>
                                          <a:rPr lang="en-US" altLang="zh-CN" sz="2000" b="0" i="1" dirty="0" smtClean="0">
                                            <a:solidFill>
                                              <a:srgbClr val="141413"/>
                                            </a:solidFill>
                                            <a:effectLst/>
                                            <a:latin typeface="Cambria Math" panose="02040503050406030204" pitchFamily="18" charset="0"/>
                                          </a:rPr>
                                        </m:ctrlPr>
                                      </m:dPr>
                                      <m:e>
                                        <m:r>
                                          <a:rPr lang="en-US" altLang="zh-CN" sz="2000" b="0" i="1" dirty="0" smtClean="0">
                                            <a:solidFill>
                                              <a:srgbClr val="141413"/>
                                            </a:solidFill>
                                            <a:effectLst/>
                                            <a:latin typeface="Cambria Math" panose="02040503050406030204" pitchFamily="18" charset="0"/>
                                          </a:rPr>
                                          <m:t>𝑛</m:t>
                                        </m:r>
                                      </m:e>
                                    </m:d>
                                  </m:sup>
                                </m:sSup>
                                <m:r>
                                  <a:rPr lang="en-US" altLang="zh-CN" sz="2000" i="1" dirty="0">
                                    <a:solidFill>
                                      <a:srgbClr val="141413"/>
                                    </a:solidFill>
                                    <a:effectLst/>
                                    <a:latin typeface="Cambria Math" panose="02040503050406030204" pitchFamily="18" charset="0"/>
                                  </a:rPr>
                                  <m:t>, </m:t>
                                </m:r>
                                <m:sSup>
                                  <m:sSupPr>
                                    <m:ctrlPr>
                                      <a:rPr lang="en-US" altLang="zh-CN" sz="2000" b="0" i="1" dirty="0" smtClean="0">
                                        <a:solidFill>
                                          <a:srgbClr val="141413"/>
                                        </a:solidFill>
                                        <a:effectLst/>
                                        <a:latin typeface="Cambria Math" panose="02040503050406030204" pitchFamily="18" charset="0"/>
                                      </a:rPr>
                                    </m:ctrlPr>
                                  </m:sSupPr>
                                  <m:e>
                                    <m:r>
                                      <a:rPr lang="en-US" altLang="zh-CN" sz="2000" i="1" dirty="0">
                                        <a:solidFill>
                                          <a:srgbClr val="141413"/>
                                        </a:solidFill>
                                        <a:effectLst/>
                                        <a:latin typeface="Cambria Math" panose="02040503050406030204" pitchFamily="18" charset="0"/>
                                      </a:rPr>
                                      <m:t>𝑦</m:t>
                                    </m:r>
                                  </m:e>
                                  <m:sup>
                                    <m:d>
                                      <m:dPr>
                                        <m:ctrlPr>
                                          <a:rPr lang="en-US" altLang="zh-CN" sz="2000" b="0" i="1" dirty="0" smtClean="0">
                                            <a:solidFill>
                                              <a:srgbClr val="141413"/>
                                            </a:solidFill>
                                            <a:effectLst/>
                                            <a:latin typeface="Cambria Math" panose="02040503050406030204" pitchFamily="18" charset="0"/>
                                          </a:rPr>
                                        </m:ctrlPr>
                                      </m:dPr>
                                      <m:e>
                                        <m:r>
                                          <a:rPr lang="en-US" altLang="zh-CN" sz="2000" i="1" dirty="0">
                                            <a:solidFill>
                                              <a:srgbClr val="141413"/>
                                            </a:solidFill>
                                            <a:effectLst/>
                                            <a:latin typeface="Cambria Math" panose="02040503050406030204" pitchFamily="18" charset="0"/>
                                          </a:rPr>
                                          <m:t>𝑛</m:t>
                                        </m:r>
                                      </m:e>
                                    </m:d>
                                  </m:sup>
                                </m:sSup>
                              </m:e>
                            </m:d>
                          </m:e>
                        </m:d>
                      </m:e>
                      <m:sub>
                        <m:r>
                          <a:rPr lang="en-US" altLang="zh-CN" sz="2000" i="1" dirty="0">
                            <a:solidFill>
                              <a:srgbClr val="141413"/>
                            </a:solidFill>
                            <a:effectLst/>
                            <a:latin typeface="Cambria Math" panose="02040503050406030204" pitchFamily="18" charset="0"/>
                          </a:rPr>
                          <m:t>𝑛</m:t>
                        </m:r>
                        <m:r>
                          <a:rPr lang="en-US" altLang="zh-CN" sz="2000" i="1" dirty="0">
                            <a:solidFill>
                              <a:srgbClr val="141413"/>
                            </a:solidFill>
                            <a:effectLst/>
                            <a:latin typeface="Cambria Math" panose="02040503050406030204" pitchFamily="18" charset="0"/>
                          </a:rPr>
                          <m:t>=1</m:t>
                        </m:r>
                      </m:sub>
                      <m:sup>
                        <m:r>
                          <a:rPr lang="en-US" altLang="zh-CN" sz="2000" i="1" dirty="0">
                            <a:solidFill>
                              <a:srgbClr val="141413"/>
                            </a:solidFill>
                            <a:effectLst/>
                            <a:latin typeface="Cambria Math" panose="02040503050406030204" pitchFamily="18" charset="0"/>
                          </a:rPr>
                          <m:t>𝑁</m:t>
                        </m:r>
                      </m:sup>
                    </m:sSubSup>
                    <m:r>
                      <a:rPr lang="en-US" altLang="zh-CN" sz="2000" i="1" dirty="0">
                        <a:solidFill>
                          <a:srgbClr val="141413"/>
                        </a:solidFill>
                        <a:effectLst/>
                        <a:latin typeface="Cambria Math" panose="02040503050406030204" pitchFamily="18" charset="0"/>
                      </a:rPr>
                      <m:t> </m:t>
                    </m:r>
                  </m:oMath>
                </a14:m>
                <a:r>
                  <a:rPr lang="zh-CN" altLang="en-US" sz="2000" dirty="0">
                    <a:solidFill>
                      <a:srgbClr val="141413"/>
                    </a:solidFill>
                    <a:effectLst/>
                    <a:latin typeface="Times" pitchFamily="2" charset="0"/>
                  </a:rPr>
                  <a:t>应当由 𝑁 个</a:t>
                </a:r>
                <a:r>
                  <a:rPr lang="zh-CN" altLang="en-US" sz="2000" dirty="0">
                    <a:solidFill>
                      <a:srgbClr val="C00000"/>
                    </a:solidFill>
                    <a:effectLst/>
                    <a:latin typeface="Times" pitchFamily="2" charset="0"/>
                  </a:rPr>
                  <a:t>独立同分布</a:t>
                </a:r>
                <a:r>
                  <a:rPr lang="zh-CN" altLang="en-US" sz="2000" dirty="0">
                    <a:solidFill>
                      <a:srgbClr val="A53A2F"/>
                    </a:solidFill>
                    <a:effectLst/>
                    <a:latin typeface="Times" pitchFamily="2" charset="0"/>
                  </a:rPr>
                  <a:t> </a:t>
                </a:r>
                <a:r>
                  <a:rPr lang="en-US" altLang="zh-CN" sz="2000" dirty="0">
                    <a:solidFill>
                      <a:srgbClr val="141413"/>
                    </a:solidFill>
                    <a:effectLst/>
                    <a:latin typeface="Times" pitchFamily="2" charset="0"/>
                  </a:rPr>
                  <a:t>(</a:t>
                </a:r>
                <a:r>
                  <a:rPr lang="en" altLang="zh-CN" sz="2000" dirty="0" smtClean="0">
                    <a:solidFill>
                      <a:srgbClr val="141413"/>
                    </a:solidFill>
                    <a:effectLst/>
                    <a:latin typeface="Times" pitchFamily="2" charset="0"/>
                  </a:rPr>
                  <a:t>Independently </a:t>
                </a:r>
                <a:r>
                  <a:rPr lang="en" altLang="zh-CN" sz="2000" dirty="0">
                    <a:solidFill>
                      <a:srgbClr val="141413"/>
                    </a:solidFill>
                    <a:effectLst/>
                    <a:latin typeface="Times" pitchFamily="2" charset="0"/>
                  </a:rPr>
                  <a:t>and Identically Distributed</a:t>
                </a:r>
                <a:r>
                  <a:rPr lang="zh-CN" altLang="en" sz="2000" dirty="0">
                    <a:solidFill>
                      <a:srgbClr val="141413"/>
                    </a:solidFill>
                    <a:effectLst/>
                    <a:latin typeface="Times" pitchFamily="2" charset="0"/>
                  </a:rPr>
                  <a:t>，</a:t>
                </a:r>
                <a:r>
                  <a:rPr lang="en" altLang="zh-CN" sz="2000" dirty="0">
                    <a:solidFill>
                      <a:srgbClr val="141413"/>
                    </a:solidFill>
                    <a:effectLst/>
                    <a:latin typeface="Times" pitchFamily="2" charset="0"/>
                  </a:rPr>
                  <a:t>IID)</a:t>
                </a:r>
                <a:r>
                  <a:rPr lang="zh-CN" altLang="en" sz="2000" dirty="0">
                    <a:solidFill>
                      <a:srgbClr val="141413"/>
                    </a:solidFill>
                    <a:effectLst/>
                    <a:latin typeface="Times" pitchFamily="2" charset="0"/>
                  </a:rPr>
                  <a:t>的</a:t>
                </a:r>
                <a:r>
                  <a:rPr lang="zh-CN" altLang="en-US" sz="2000" dirty="0">
                    <a:solidFill>
                      <a:srgbClr val="141413"/>
                    </a:solidFill>
                    <a:effectLst/>
                    <a:latin typeface="Times" pitchFamily="2" charset="0"/>
                  </a:rPr>
                  <a:t>样本组成</a:t>
                </a:r>
                <a:endParaRPr lang="en-US" altLang="zh-CN" sz="2000" dirty="0">
                  <a:solidFill>
                    <a:srgbClr val="141413"/>
                  </a:solidFill>
                  <a:effectLst/>
                  <a:latin typeface="Times" pitchFamily="2" charset="0"/>
                </a:endParaRPr>
              </a:p>
              <a:p>
                <a:pPr marL="742950" lvl="1" indent="-285750">
                  <a:lnSpc>
                    <a:spcPct val="120000"/>
                  </a:lnSpc>
                  <a:buFont typeface="Arial" panose="020B0604020202020204" pitchFamily="34" charset="0"/>
                  <a:buChar char="•"/>
                </a:pPr>
                <a:r>
                  <a:rPr lang="zh-CN" altLang="en-US" sz="2000" dirty="0">
                    <a:solidFill>
                      <a:srgbClr val="141413"/>
                    </a:solidFill>
                    <a:effectLst/>
                    <a:latin typeface="Times" pitchFamily="2" charset="0"/>
                  </a:rPr>
                  <a:t>样本分布</a:t>
                </a:r>
                <a14:m>
                  <m:oMath xmlns:m="http://schemas.openxmlformats.org/officeDocument/2006/math">
                    <m:sSub>
                      <m:sSubPr>
                        <m:ctrlPr>
                          <a:rPr lang="en-US" altLang="zh-CN" sz="2000" b="0" i="1" smtClean="0">
                            <a:solidFill>
                              <a:srgbClr val="141413"/>
                            </a:solidFill>
                            <a:effectLst/>
                            <a:latin typeface="Cambria Math" panose="02040503050406030204" pitchFamily="18" charset="0"/>
                          </a:rPr>
                        </m:ctrlPr>
                      </m:sSubPr>
                      <m:e>
                        <m:r>
                          <a:rPr lang="en-US" altLang="zh-CN" sz="2000" b="0" i="1" smtClean="0">
                            <a:solidFill>
                              <a:srgbClr val="141413"/>
                            </a:solidFill>
                            <a:effectLst/>
                            <a:latin typeface="Cambria Math" panose="02040503050406030204" pitchFamily="18" charset="0"/>
                          </a:rPr>
                          <m:t>𝑝</m:t>
                        </m:r>
                      </m:e>
                      <m:sub>
                        <m:r>
                          <a:rPr lang="en-US" altLang="zh-CN" sz="2000" b="0" i="1" smtClean="0">
                            <a:solidFill>
                              <a:srgbClr val="141413"/>
                            </a:solidFill>
                            <a:effectLst/>
                            <a:latin typeface="Cambria Math" panose="02040503050406030204" pitchFamily="18" charset="0"/>
                          </a:rPr>
                          <m:t>𝑟</m:t>
                        </m:r>
                      </m:sub>
                    </m:sSub>
                    <m:r>
                      <a:rPr lang="en-US" altLang="zh-CN" sz="2000" b="0" i="1" smtClean="0">
                        <a:solidFill>
                          <a:srgbClr val="141413"/>
                        </a:solidFill>
                        <a:effectLst/>
                        <a:latin typeface="Cambria Math" panose="02040503050406030204" pitchFamily="18" charset="0"/>
                      </a:rPr>
                      <m:t>(</m:t>
                    </m:r>
                    <m:r>
                      <a:rPr lang="en-US" altLang="zh-CN" sz="2000" b="1" i="1" smtClean="0">
                        <a:solidFill>
                          <a:srgbClr val="141413"/>
                        </a:solidFill>
                        <a:effectLst/>
                        <a:latin typeface="Cambria Math" panose="02040503050406030204" pitchFamily="18" charset="0"/>
                      </a:rPr>
                      <m:t>𝒙</m:t>
                    </m:r>
                    <m:r>
                      <a:rPr lang="en-US" altLang="zh-CN" sz="2000" b="0" i="1" smtClean="0">
                        <a:solidFill>
                          <a:srgbClr val="141413"/>
                        </a:solidFill>
                        <a:effectLst/>
                        <a:latin typeface="Cambria Math" panose="02040503050406030204" pitchFamily="18" charset="0"/>
                      </a:rPr>
                      <m:t>,</m:t>
                    </m:r>
                    <m:r>
                      <a:rPr lang="en-US" altLang="zh-CN" sz="2000" b="0" i="1" smtClean="0">
                        <a:solidFill>
                          <a:srgbClr val="141413"/>
                        </a:solidFill>
                        <a:effectLst/>
                        <a:latin typeface="Cambria Math" panose="02040503050406030204" pitchFamily="18" charset="0"/>
                      </a:rPr>
                      <m:t>𝑦</m:t>
                    </m:r>
                    <m:r>
                      <a:rPr lang="en-US" altLang="zh-CN" sz="2000" b="0" i="1" smtClean="0">
                        <a:solidFill>
                          <a:srgbClr val="141413"/>
                        </a:solidFill>
                        <a:effectLst/>
                        <a:latin typeface="Cambria Math" panose="02040503050406030204" pitchFamily="18" charset="0"/>
                      </a:rPr>
                      <m:t>)</m:t>
                    </m:r>
                  </m:oMath>
                </a14:m>
                <a:r>
                  <a:rPr lang="zh-CN" altLang="en-US" sz="2000" dirty="0">
                    <a:solidFill>
                      <a:srgbClr val="141413"/>
                    </a:solidFill>
                    <a:effectLst/>
                    <a:latin typeface="Times" pitchFamily="2" charset="0"/>
                  </a:rPr>
                  <a:t>必须固定（可以未知）</a:t>
                </a:r>
                <a:endParaRPr lang="en-US" altLang="zh-CN" sz="2000" dirty="0">
                  <a:solidFill>
                    <a:srgbClr val="141413"/>
                  </a:solidFill>
                  <a:effectLst/>
                  <a:latin typeface="Times" pitchFamily="2" charset="0"/>
                </a:endParaRPr>
              </a:p>
              <a:p>
                <a:pPr marL="742950" lvl="1" indent="-285750">
                  <a:lnSpc>
                    <a:spcPct val="120000"/>
                  </a:lnSpc>
                  <a:buFont typeface="Arial" panose="020B0604020202020204" pitchFamily="34" charset="0"/>
                  <a:buChar char="•"/>
                </a:pPr>
                <a:r>
                  <a:rPr lang="zh-CN" altLang="en-US" sz="2000" dirty="0">
                    <a:solidFill>
                      <a:srgbClr val="141413"/>
                    </a:solidFill>
                    <a:latin typeface="Times" pitchFamily="2" charset="0"/>
                  </a:rPr>
                  <a:t>如果</a:t>
                </a:r>
                <a14:m>
                  <m:oMath xmlns:m="http://schemas.openxmlformats.org/officeDocument/2006/math">
                    <m:sSub>
                      <m:sSubPr>
                        <m:ctrlPr>
                          <a:rPr lang="en-US" altLang="zh-CN" sz="2000" i="1">
                            <a:solidFill>
                              <a:srgbClr val="141413"/>
                            </a:solidFill>
                            <a:latin typeface="Cambria Math" panose="02040503050406030204" pitchFamily="18" charset="0"/>
                          </a:rPr>
                        </m:ctrlPr>
                      </m:sSubPr>
                      <m:e>
                        <m:r>
                          <a:rPr lang="en-US" altLang="zh-CN" sz="2000" i="1">
                            <a:solidFill>
                              <a:srgbClr val="141413"/>
                            </a:solidFill>
                            <a:latin typeface="Cambria Math" panose="02040503050406030204" pitchFamily="18" charset="0"/>
                          </a:rPr>
                          <m:t>𝑝</m:t>
                        </m:r>
                      </m:e>
                      <m:sub>
                        <m:r>
                          <a:rPr lang="en-US" altLang="zh-CN" sz="2000" i="1">
                            <a:solidFill>
                              <a:srgbClr val="141413"/>
                            </a:solidFill>
                            <a:latin typeface="Cambria Math" panose="02040503050406030204" pitchFamily="18" charset="0"/>
                          </a:rPr>
                          <m:t>𝑟</m:t>
                        </m:r>
                      </m:sub>
                    </m:sSub>
                    <m:r>
                      <a:rPr lang="en-US" altLang="zh-CN" sz="2000" i="1">
                        <a:solidFill>
                          <a:srgbClr val="141413"/>
                        </a:solidFill>
                        <a:latin typeface="Cambria Math" panose="02040503050406030204" pitchFamily="18" charset="0"/>
                      </a:rPr>
                      <m:t>(</m:t>
                    </m:r>
                    <m:r>
                      <a:rPr lang="en-US" altLang="zh-CN" sz="2000" b="1" i="1">
                        <a:solidFill>
                          <a:srgbClr val="141413"/>
                        </a:solidFill>
                        <a:latin typeface="Cambria Math" panose="02040503050406030204" pitchFamily="18" charset="0"/>
                      </a:rPr>
                      <m:t>𝒙</m:t>
                    </m:r>
                    <m:r>
                      <a:rPr lang="en-US" altLang="zh-CN" sz="2000" i="1">
                        <a:solidFill>
                          <a:srgbClr val="141413"/>
                        </a:solidFill>
                        <a:latin typeface="Cambria Math" panose="02040503050406030204" pitchFamily="18" charset="0"/>
                      </a:rPr>
                      <m:t>,</m:t>
                    </m:r>
                    <m:r>
                      <a:rPr lang="en-US" altLang="zh-CN" sz="2000" i="1">
                        <a:solidFill>
                          <a:srgbClr val="141413"/>
                        </a:solidFill>
                        <a:latin typeface="Cambria Math" panose="02040503050406030204" pitchFamily="18" charset="0"/>
                      </a:rPr>
                      <m:t>𝑦</m:t>
                    </m:r>
                    <m:r>
                      <a:rPr lang="en-US" altLang="zh-CN" sz="2000" i="1">
                        <a:solidFill>
                          <a:srgbClr val="141413"/>
                        </a:solidFill>
                        <a:latin typeface="Cambria Math" panose="02040503050406030204" pitchFamily="18" charset="0"/>
                      </a:rPr>
                      <m:t>)</m:t>
                    </m:r>
                  </m:oMath>
                </a14:m>
                <a:r>
                  <a:rPr lang="zh-CN" altLang="en-US" sz="2000" dirty="0">
                    <a:solidFill>
                      <a:srgbClr val="141413"/>
                    </a:solidFill>
                    <a:effectLst/>
                    <a:latin typeface="Times" pitchFamily="2" charset="0"/>
                  </a:rPr>
                  <a:t>本身可变，</a:t>
                </a:r>
                <a:r>
                  <a:rPr lang="zh-CN" altLang="en-US" sz="2000" u="sng" dirty="0">
                    <a:solidFill>
                      <a:srgbClr val="141413"/>
                    </a:solidFill>
                    <a:effectLst/>
                    <a:latin typeface="Times" pitchFamily="2" charset="0"/>
                  </a:rPr>
                  <a:t>无法</a:t>
                </a:r>
                <a:r>
                  <a:rPr lang="zh-CN" altLang="en-US" sz="2000" dirty="0">
                    <a:solidFill>
                      <a:srgbClr val="141413"/>
                    </a:solidFill>
                    <a:effectLst/>
                    <a:latin typeface="Times" pitchFamily="2" charset="0"/>
                  </a:rPr>
                  <a:t>通过这些数据学习</a:t>
                </a:r>
              </a:p>
            </p:txBody>
          </p:sp>
        </mc:Choice>
        <mc:Fallback xmlns="">
          <p:sp>
            <p:nvSpPr>
              <p:cNvPr id="6" name="文本框 5">
                <a:extLst>
                  <a:ext uri="{FF2B5EF4-FFF2-40B4-BE49-F238E27FC236}">
                    <a16:creationId xmlns:a16="http://schemas.microsoft.com/office/drawing/2014/main" xmlns:a14="http://schemas.microsoft.com/office/drawing/2010/main" xmlns="" id="{C7A92F6D-3B36-FB48-B96E-F61F84D6C108}"/>
                  </a:ext>
                </a:extLst>
              </p:cNvPr>
              <p:cNvSpPr txBox="1">
                <a:spLocks noRot="1" noChangeAspect="1" noMove="1" noResize="1" noEditPoints="1" noAdjustHandles="1" noChangeArrowheads="1" noChangeShapeType="1" noTextEdit="1"/>
              </p:cNvSpPr>
              <p:nvPr/>
            </p:nvSpPr>
            <p:spPr>
              <a:xfrm>
                <a:off x="2817851" y="1513965"/>
                <a:ext cx="7396666" cy="1594732"/>
              </a:xfrm>
              <a:prstGeom prst="rect">
                <a:avLst/>
              </a:prstGeom>
              <a:blipFill rotWithShape="0">
                <a:blip r:embed="rId5"/>
                <a:stretch>
                  <a:fillRect l="-741" b="-305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 xmlns:a16="http://schemas.microsoft.com/office/drawing/2014/main" id="{B1A7BA25-E9F3-DC40-A9E0-5A07C036DDF8}"/>
                  </a:ext>
                </a:extLst>
              </p:cNvPr>
              <p:cNvSpPr txBox="1"/>
              <p:nvPr/>
            </p:nvSpPr>
            <p:spPr>
              <a:xfrm>
                <a:off x="537117" y="3214832"/>
                <a:ext cx="9952464"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141413"/>
                    </a:solidFill>
                    <a:effectLst/>
                    <a:latin typeface="Times" pitchFamily="2" charset="0"/>
                  </a:rPr>
                  <a:t>一个好的模型 </a:t>
                </a:r>
                <a14:m>
                  <m:oMath xmlns:m="http://schemas.openxmlformats.org/officeDocument/2006/math">
                    <m:r>
                      <a:rPr lang="zh-CN" altLang="en-US" sz="2000" i="1" dirty="0" smtClean="0">
                        <a:solidFill>
                          <a:srgbClr val="141413"/>
                        </a:solidFill>
                        <a:effectLst/>
                        <a:latin typeface="Cambria Math" panose="02040503050406030204" pitchFamily="18" charset="0"/>
                      </a:rPr>
                      <m:t>𝑓</m:t>
                    </m:r>
                    <m:r>
                      <a:rPr lang="en-US" altLang="zh-CN" sz="2000" i="1" dirty="0">
                        <a:solidFill>
                          <a:srgbClr val="141413"/>
                        </a:solidFill>
                        <a:effectLst/>
                        <a:latin typeface="Cambria Math" panose="02040503050406030204" pitchFamily="18" charset="0"/>
                      </a:rPr>
                      <m:t>(</m:t>
                    </m:r>
                    <m:r>
                      <a:rPr lang="en-US" altLang="zh-CN" sz="2000" i="1" dirty="0">
                        <a:solidFill>
                          <a:srgbClr val="141413"/>
                        </a:solidFill>
                        <a:effectLst/>
                        <a:latin typeface="Cambria Math" panose="02040503050406030204" pitchFamily="18" charset="0"/>
                      </a:rPr>
                      <m:t>𝒙</m:t>
                    </m:r>
                    <m:r>
                      <a:rPr lang="en-US" altLang="zh-CN" sz="2000" i="1" dirty="0">
                        <a:solidFill>
                          <a:srgbClr val="141413"/>
                        </a:solidFill>
                        <a:effectLst/>
                        <a:latin typeface="Cambria Math" panose="02040503050406030204" pitchFamily="18" charset="0"/>
                      </a:rPr>
                      <m:t>, </m:t>
                    </m:r>
                    <m:sSup>
                      <m:sSupPr>
                        <m:ctrlPr>
                          <a:rPr lang="en-US" altLang="zh-CN" sz="2000" b="0" i="1" dirty="0" smtClean="0">
                            <a:solidFill>
                              <a:srgbClr val="141413"/>
                            </a:solidFill>
                            <a:effectLst/>
                            <a:latin typeface="Cambria Math" panose="02040503050406030204" pitchFamily="18" charset="0"/>
                          </a:rPr>
                        </m:ctrlPr>
                      </m:sSupPr>
                      <m:e>
                        <m:r>
                          <a:rPr lang="en-US" altLang="zh-CN" sz="2000" i="1" dirty="0">
                            <a:solidFill>
                              <a:srgbClr val="141413"/>
                            </a:solidFill>
                            <a:effectLst/>
                            <a:latin typeface="Cambria Math" panose="02040503050406030204" pitchFamily="18" charset="0"/>
                          </a:rPr>
                          <m:t>𝜃</m:t>
                        </m:r>
                      </m:e>
                      <m:sup>
                        <m:r>
                          <a:rPr lang="en-US" altLang="zh-CN" sz="2000" i="1" dirty="0">
                            <a:solidFill>
                              <a:srgbClr val="141413"/>
                            </a:solidFill>
                            <a:effectLst/>
                            <a:latin typeface="Cambria Math" panose="02040503050406030204" pitchFamily="18" charset="0"/>
                          </a:rPr>
                          <m:t>∗</m:t>
                        </m:r>
                      </m:sup>
                    </m:sSup>
                    <m:r>
                      <a:rPr lang="en-US" altLang="zh-CN" sz="2000" i="1" dirty="0">
                        <a:solidFill>
                          <a:srgbClr val="141413"/>
                        </a:solidFill>
                        <a:effectLst/>
                        <a:latin typeface="Cambria Math" panose="02040503050406030204" pitchFamily="18" charset="0"/>
                      </a:rPr>
                      <m:t>)</m:t>
                    </m:r>
                  </m:oMath>
                </a14:m>
                <a:r>
                  <a:rPr lang="zh-CN" altLang="en-US" sz="2000" dirty="0">
                    <a:solidFill>
                      <a:srgbClr val="141413"/>
                    </a:solidFill>
                    <a:effectLst/>
                    <a:latin typeface="Times" pitchFamily="2" charset="0"/>
                  </a:rPr>
                  <a:t>应该在所有</a:t>
                </a:r>
                <a14:m>
                  <m:oMath xmlns:m="http://schemas.openxmlformats.org/officeDocument/2006/math">
                    <m:r>
                      <a:rPr lang="en-US" altLang="zh-CN" sz="2000" i="1" dirty="0" smtClean="0">
                        <a:solidFill>
                          <a:srgbClr val="141413"/>
                        </a:solidFill>
                        <a:effectLst/>
                        <a:latin typeface="Cambria Math" panose="02040503050406030204" pitchFamily="18" charset="0"/>
                      </a:rPr>
                      <m:t>(</m:t>
                    </m:r>
                    <m:r>
                      <a:rPr lang="en-US" altLang="zh-CN" sz="2000" i="1" dirty="0">
                        <a:solidFill>
                          <a:srgbClr val="141413"/>
                        </a:solidFill>
                        <a:effectLst/>
                        <a:latin typeface="Cambria Math" panose="02040503050406030204" pitchFamily="18" charset="0"/>
                      </a:rPr>
                      <m:t>𝒙</m:t>
                    </m:r>
                    <m:r>
                      <a:rPr lang="en-US" altLang="zh-CN" sz="2000" i="1" dirty="0">
                        <a:solidFill>
                          <a:srgbClr val="141413"/>
                        </a:solidFill>
                        <a:effectLst/>
                        <a:latin typeface="Cambria Math" panose="02040503050406030204" pitchFamily="18" charset="0"/>
                      </a:rPr>
                      <m:t>, </m:t>
                    </m:r>
                    <m:r>
                      <a:rPr lang="en-US" altLang="zh-CN" sz="2000" i="1" dirty="0">
                        <a:solidFill>
                          <a:srgbClr val="141413"/>
                        </a:solidFill>
                        <a:effectLst/>
                        <a:latin typeface="Cambria Math" panose="02040503050406030204" pitchFamily="18" charset="0"/>
                      </a:rPr>
                      <m:t>𝑦</m:t>
                    </m:r>
                    <m:r>
                      <a:rPr lang="en-US" altLang="zh-CN" sz="2000" i="1" dirty="0" smtClean="0">
                        <a:solidFill>
                          <a:srgbClr val="141413"/>
                        </a:solidFill>
                        <a:effectLst/>
                        <a:latin typeface="Cambria Math" panose="02040503050406030204" pitchFamily="18" charset="0"/>
                      </a:rPr>
                      <m:t>)</m:t>
                    </m:r>
                  </m:oMath>
                </a14:m>
                <a:r>
                  <a:rPr lang="zh-CN" altLang="en-US" sz="2000" dirty="0">
                    <a:solidFill>
                      <a:srgbClr val="141413"/>
                    </a:solidFill>
                    <a:effectLst/>
                    <a:latin typeface="Times" pitchFamily="2" charset="0"/>
                  </a:rPr>
                  <a:t>的可能取值上都与真实映射函数𝑦 </a:t>
                </a:r>
                <a:r>
                  <a:rPr lang="en-US" altLang="zh-CN" sz="2000" dirty="0">
                    <a:solidFill>
                      <a:srgbClr val="141413"/>
                    </a:solidFill>
                    <a:effectLst/>
                    <a:latin typeface="Times" pitchFamily="2" charset="0"/>
                  </a:rPr>
                  <a:t>= 𝑔(𝒙) </a:t>
                </a:r>
                <a:r>
                  <a:rPr lang="zh-CN" altLang="en-US" sz="2000" dirty="0">
                    <a:solidFill>
                      <a:srgbClr val="141413"/>
                    </a:solidFill>
                    <a:effectLst/>
                    <a:latin typeface="Times" pitchFamily="2" charset="0"/>
                  </a:rPr>
                  <a:t>一致</a:t>
                </a:r>
                <a:endParaRPr lang="en-US" altLang="zh-CN" sz="2000" dirty="0">
                  <a:solidFill>
                    <a:srgbClr val="141413"/>
                  </a:solidFill>
                  <a:effectLst/>
                  <a:latin typeface="Times" pitchFamily="2" charset="0"/>
                </a:endParaRPr>
              </a:p>
            </p:txBody>
          </p:sp>
        </mc:Choice>
        <mc:Fallback xmlns="">
          <p:sp>
            <p:nvSpPr>
              <p:cNvPr id="8" name="文本框 7">
                <a:extLst>
                  <a:ext uri="{FF2B5EF4-FFF2-40B4-BE49-F238E27FC236}">
                    <a16:creationId xmlns:a16="http://schemas.microsoft.com/office/drawing/2014/main" id="{B1A7BA25-E9F3-DC40-A9E0-5A07C036DDF8}"/>
                  </a:ext>
                </a:extLst>
              </p:cNvPr>
              <p:cNvSpPr txBox="1">
                <a:spLocks noRot="1" noChangeAspect="1" noMove="1" noResize="1" noEditPoints="1" noAdjustHandles="1" noChangeArrowheads="1" noChangeShapeType="1" noTextEdit="1"/>
              </p:cNvSpPr>
              <p:nvPr/>
            </p:nvSpPr>
            <p:spPr>
              <a:xfrm>
                <a:off x="537117" y="3214832"/>
                <a:ext cx="9952464" cy="400110"/>
              </a:xfrm>
              <a:prstGeom prst="rect">
                <a:avLst/>
              </a:prstGeom>
              <a:blipFill>
                <a:blip r:embed="rId6"/>
                <a:stretch>
                  <a:fillRect l="-510" t="-12121" b="-2727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文本框 8">
                <a:extLst>
                  <a:ext uri="{FF2B5EF4-FFF2-40B4-BE49-F238E27FC236}">
                    <a16:creationId xmlns="" xmlns:a16="http://schemas.microsoft.com/office/drawing/2014/main" id="{F439545A-C791-5749-9B89-F2106559DF59}"/>
                  </a:ext>
                </a:extLst>
              </p:cNvPr>
              <p:cNvSpPr txBox="1"/>
              <p:nvPr/>
            </p:nvSpPr>
            <p:spPr>
              <a:xfrm>
                <a:off x="971704" y="3720213"/>
                <a:ext cx="9952464"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141413"/>
                    </a:solidFill>
                    <a:latin typeface="Times" pitchFamily="2" charset="0"/>
                  </a:rPr>
                  <a:t>衡量 </a:t>
                </a:r>
                <a14:m>
                  <m:oMath xmlns:m="http://schemas.openxmlformats.org/officeDocument/2006/math">
                    <m:r>
                      <a:rPr lang="en-US" altLang="zh-CN" sz="2000" b="0" i="1" smtClean="0">
                        <a:solidFill>
                          <a:srgbClr val="141413"/>
                        </a:solidFill>
                        <a:latin typeface="Cambria Math" panose="02040503050406030204" pitchFamily="18" charset="0"/>
                      </a:rPr>
                      <m:t>𝑓</m:t>
                    </m:r>
                    <m:r>
                      <a:rPr lang="en-US" altLang="zh-CN" sz="2000" b="0" i="1" smtClean="0">
                        <a:solidFill>
                          <a:srgbClr val="141413"/>
                        </a:solidFill>
                        <a:latin typeface="Cambria Math" panose="02040503050406030204" pitchFamily="18" charset="0"/>
                      </a:rPr>
                      <m:t>(</m:t>
                    </m:r>
                    <m:r>
                      <a:rPr lang="en-US" altLang="zh-CN" sz="2000" b="0" i="1" smtClean="0">
                        <a:solidFill>
                          <a:srgbClr val="141413"/>
                        </a:solidFill>
                        <a:latin typeface="Cambria Math" panose="02040503050406030204" pitchFamily="18" charset="0"/>
                      </a:rPr>
                      <m:t>𝑥</m:t>
                    </m:r>
                    <m:r>
                      <a:rPr lang="en-US" altLang="zh-CN" sz="2000" b="0" i="1" smtClean="0">
                        <a:solidFill>
                          <a:srgbClr val="141413"/>
                        </a:solidFill>
                        <a:latin typeface="Cambria Math" panose="02040503050406030204" pitchFamily="18" charset="0"/>
                      </a:rPr>
                      <m:t>,</m:t>
                    </m:r>
                    <m:r>
                      <a:rPr lang="zh-CN" altLang="en-US" sz="2000" b="0" i="1" smtClean="0">
                        <a:solidFill>
                          <a:srgbClr val="141413"/>
                        </a:solidFill>
                        <a:latin typeface="Cambria Math" panose="02040503050406030204" pitchFamily="18" charset="0"/>
                      </a:rPr>
                      <m:t>𝜃</m:t>
                    </m:r>
                    <m:r>
                      <a:rPr lang="en-US" altLang="zh-CN" sz="2000" b="0" i="1" smtClean="0">
                        <a:solidFill>
                          <a:srgbClr val="141413"/>
                        </a:solidFill>
                        <a:latin typeface="Cambria Math" panose="02040503050406030204" pitchFamily="18" charset="0"/>
                      </a:rPr>
                      <m:t>)</m:t>
                    </m:r>
                  </m:oMath>
                </a14:m>
                <a:r>
                  <a:rPr lang="zh-CN" altLang="en-US" sz="2000" dirty="0">
                    <a:solidFill>
                      <a:srgbClr val="141413"/>
                    </a:solidFill>
                    <a:latin typeface="Times" pitchFamily="2" charset="0"/>
                  </a:rPr>
                  <a:t> 与</a:t>
                </a:r>
                <a14:m>
                  <m:oMath xmlns:m="http://schemas.openxmlformats.org/officeDocument/2006/math">
                    <m:r>
                      <a:rPr lang="zh-CN" altLang="en-US" sz="2000" b="0" i="0" dirty="0" smtClean="0">
                        <a:solidFill>
                          <a:srgbClr val="141413"/>
                        </a:solidFill>
                        <a:latin typeface="Cambria Math" panose="02040503050406030204" pitchFamily="18" charset="0"/>
                      </a:rPr>
                      <m:t> </m:t>
                    </m:r>
                    <m:r>
                      <a:rPr lang="en-US" altLang="zh-CN" sz="2000" b="0" i="1" dirty="0" smtClean="0">
                        <a:solidFill>
                          <a:srgbClr val="141413"/>
                        </a:solidFill>
                        <a:latin typeface="Cambria Math" panose="02040503050406030204" pitchFamily="18" charset="0"/>
                      </a:rPr>
                      <m:t>𝑦</m:t>
                    </m:r>
                  </m:oMath>
                </a14:m>
                <a:r>
                  <a:rPr lang="zh-CN" altLang="en-US" sz="2000" dirty="0">
                    <a:solidFill>
                      <a:srgbClr val="141413"/>
                    </a:solidFill>
                    <a:latin typeface="Times" pitchFamily="2" charset="0"/>
                  </a:rPr>
                  <a:t> 分布相似性的常用方法：</a:t>
                </a:r>
                <a:r>
                  <a:rPr lang="en-US" altLang="zh-CN" sz="2000" dirty="0">
                    <a:solidFill>
                      <a:srgbClr val="C00000"/>
                    </a:solidFill>
                  </a:rPr>
                  <a:t>KL</a:t>
                </a:r>
                <a:r>
                  <a:rPr lang="zh-CN" altLang="en-US" sz="2000" dirty="0">
                    <a:solidFill>
                      <a:srgbClr val="C00000"/>
                    </a:solidFill>
                    <a:latin typeface="Times" pitchFamily="2" charset="0"/>
                  </a:rPr>
                  <a:t>散度</a:t>
                </a:r>
                <a:r>
                  <a:rPr lang="zh-CN" altLang="en-US" sz="2000" dirty="0">
                    <a:solidFill>
                      <a:srgbClr val="141413"/>
                    </a:solidFill>
                    <a:latin typeface="Times" pitchFamily="2" charset="0"/>
                  </a:rPr>
                  <a:t>或</a:t>
                </a:r>
                <a:r>
                  <a:rPr lang="zh-CN" altLang="en-US" sz="2000" dirty="0">
                    <a:solidFill>
                      <a:srgbClr val="C00000"/>
                    </a:solidFill>
                    <a:latin typeface="Times" pitchFamily="2" charset="0"/>
                  </a:rPr>
                  <a:t>交叉熵</a:t>
                </a:r>
                <a:endParaRPr lang="en-US" altLang="zh-CN" sz="2000" dirty="0">
                  <a:solidFill>
                    <a:srgbClr val="C00000"/>
                  </a:solidFill>
                  <a:effectLst/>
                  <a:latin typeface="Times" pitchFamily="2" charset="0"/>
                </a:endParaRPr>
              </a:p>
            </p:txBody>
          </p:sp>
        </mc:Choice>
        <mc:Fallback>
          <p:sp>
            <p:nvSpPr>
              <p:cNvPr id="9" name="文本框 8">
                <a:extLst>
                  <a:ext uri="{FF2B5EF4-FFF2-40B4-BE49-F238E27FC236}">
                    <a16:creationId xmlns="" xmlns:a16="http://schemas.microsoft.com/office/drawing/2014/main" xmlns:a14="http://schemas.microsoft.com/office/drawing/2010/main" id="{F439545A-C791-5749-9B89-F2106559DF59}"/>
                  </a:ext>
                </a:extLst>
              </p:cNvPr>
              <p:cNvSpPr txBox="1">
                <a:spLocks noRot="1" noChangeAspect="1" noMove="1" noResize="1" noEditPoints="1" noAdjustHandles="1" noChangeArrowheads="1" noChangeShapeType="1" noTextEdit="1"/>
              </p:cNvSpPr>
              <p:nvPr/>
            </p:nvSpPr>
            <p:spPr>
              <a:xfrm>
                <a:off x="971704" y="3720213"/>
                <a:ext cx="9952464" cy="400110"/>
              </a:xfrm>
              <a:prstGeom prst="rect">
                <a:avLst/>
              </a:prstGeom>
              <a:blipFill rotWithShape="0">
                <a:blip r:embed="rId7"/>
                <a:stretch>
                  <a:fillRect l="-551" t="-10606" b="-257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 xmlns:a16="http://schemas.microsoft.com/office/drawing/2014/main" id="{192A9424-63C9-E74E-8CCD-5E4C7001FA2C}"/>
                  </a:ext>
                </a:extLst>
              </p:cNvPr>
              <p:cNvSpPr txBox="1"/>
              <p:nvPr/>
            </p:nvSpPr>
            <p:spPr>
              <a:xfrm>
                <a:off x="971704" y="4225594"/>
                <a:ext cx="7770652" cy="891334"/>
              </a:xfrm>
              <a:prstGeom prst="rect">
                <a:avLst/>
              </a:prstGeom>
              <a:noFill/>
            </p:spPr>
            <p:txBody>
              <a:bodyPr wrap="square">
                <a:spAutoFit/>
              </a:bodyPr>
              <a:lstStyle/>
              <a:p>
                <a:pPr marL="342900" indent="-342900">
                  <a:spcAft>
                    <a:spcPts val="600"/>
                  </a:spcAft>
                  <a:buFont typeface="Arial" panose="020B0604020202020204" pitchFamily="34" charset="0"/>
                  <a:buChar char="•"/>
                </a:pPr>
                <a:r>
                  <a:rPr lang="zh-CN" altLang="en-US" sz="2000" dirty="0">
                    <a:solidFill>
                      <a:srgbClr val="141413"/>
                    </a:solidFill>
                    <a:effectLst/>
                    <a:latin typeface="Times" pitchFamily="2" charset="0"/>
                  </a:rPr>
                  <a:t>模型</a:t>
                </a:r>
                <a14:m>
                  <m:oMath xmlns:m="http://schemas.openxmlformats.org/officeDocument/2006/math">
                    <m:r>
                      <a:rPr lang="zh-CN" altLang="en-US" sz="2000" i="1" dirty="0" smtClean="0">
                        <a:solidFill>
                          <a:srgbClr val="141413"/>
                        </a:solidFill>
                        <a:effectLst/>
                        <a:latin typeface="Cambria Math" panose="02040503050406030204" pitchFamily="18" charset="0"/>
                      </a:rPr>
                      <m:t>𝑓</m:t>
                    </m:r>
                    <m:r>
                      <a:rPr lang="en-US" altLang="zh-CN" sz="2000" i="1" dirty="0">
                        <a:solidFill>
                          <a:srgbClr val="141413"/>
                        </a:solidFill>
                        <a:effectLst/>
                        <a:latin typeface="Cambria Math" panose="02040503050406030204" pitchFamily="18" charset="0"/>
                      </a:rPr>
                      <m:t>(</m:t>
                    </m:r>
                    <m:r>
                      <a:rPr lang="en-US" altLang="zh-CN" sz="2000" i="1" dirty="0">
                        <a:solidFill>
                          <a:srgbClr val="141413"/>
                        </a:solidFill>
                        <a:effectLst/>
                        <a:latin typeface="Cambria Math" panose="02040503050406030204" pitchFamily="18" charset="0"/>
                      </a:rPr>
                      <m:t>𝒙</m:t>
                    </m:r>
                    <m:r>
                      <a:rPr lang="en-US" altLang="zh-CN" sz="2000" i="1" dirty="0">
                        <a:solidFill>
                          <a:srgbClr val="141413"/>
                        </a:solidFill>
                        <a:effectLst/>
                        <a:latin typeface="Cambria Math" panose="02040503050406030204" pitchFamily="18" charset="0"/>
                      </a:rPr>
                      <m:t>,</m:t>
                    </m:r>
                    <m:r>
                      <a:rPr lang="zh-CN" altLang="en-US" sz="2000" i="1">
                        <a:solidFill>
                          <a:srgbClr val="141413"/>
                        </a:solidFill>
                        <a:latin typeface="Cambria Math" panose="02040503050406030204" pitchFamily="18" charset="0"/>
                      </a:rPr>
                      <m:t>𝜃</m:t>
                    </m:r>
                    <m:r>
                      <a:rPr lang="en-US" altLang="zh-CN" sz="2000" i="1" dirty="0">
                        <a:solidFill>
                          <a:srgbClr val="141413"/>
                        </a:solidFill>
                        <a:effectLst/>
                        <a:latin typeface="Cambria Math" panose="02040503050406030204" pitchFamily="18" charset="0"/>
                      </a:rPr>
                      <m:t>)</m:t>
                    </m:r>
                  </m:oMath>
                </a14:m>
                <a:r>
                  <a:rPr lang="zh-CN" altLang="en-US" sz="2000" dirty="0">
                    <a:solidFill>
                      <a:srgbClr val="141413"/>
                    </a:solidFill>
                    <a:effectLst/>
                    <a:latin typeface="Times" pitchFamily="2" charset="0"/>
                  </a:rPr>
                  <a:t>的好坏可以通过</a:t>
                </a:r>
                <a:r>
                  <a:rPr lang="zh-CN" altLang="en-US" sz="2000" dirty="0">
                    <a:solidFill>
                      <a:srgbClr val="C00000"/>
                    </a:solidFill>
                    <a:effectLst/>
                    <a:latin typeface="Times" pitchFamily="2" charset="0"/>
                  </a:rPr>
                  <a:t>期望风险</a:t>
                </a:r>
                <a:r>
                  <a:rPr lang="en-US" altLang="zh-CN" sz="2000" dirty="0">
                    <a:solidFill>
                      <a:srgbClr val="141413"/>
                    </a:solidFill>
                    <a:effectLst/>
                  </a:rPr>
                  <a:t>(Expected Risk) </a:t>
                </a:r>
                <a14:m>
                  <m:oMath xmlns:m="http://schemas.openxmlformats.org/officeDocument/2006/math">
                    <m:r>
                      <a:rPr lang="en-US" altLang="zh-CN" sz="2000" b="0" i="1" smtClean="0">
                        <a:solidFill>
                          <a:srgbClr val="141413"/>
                        </a:solidFill>
                        <a:effectLst/>
                        <a:latin typeface="Cambria Math" panose="02040503050406030204" pitchFamily="18" charset="0"/>
                      </a:rPr>
                      <m:t>ℛ</m:t>
                    </m:r>
                    <m:r>
                      <a:rPr lang="en-US" altLang="zh-CN" sz="2000" b="0" i="1" smtClean="0">
                        <a:solidFill>
                          <a:srgbClr val="141413"/>
                        </a:solidFill>
                        <a:effectLst/>
                        <a:latin typeface="Cambria Math" panose="02040503050406030204" pitchFamily="18" charset="0"/>
                      </a:rPr>
                      <m:t>(</m:t>
                    </m:r>
                    <m:r>
                      <a:rPr lang="en-US" altLang="zh-CN" sz="2000" b="0" i="1" smtClean="0">
                        <a:solidFill>
                          <a:srgbClr val="141413"/>
                        </a:solidFill>
                        <a:effectLst/>
                        <a:latin typeface="Cambria Math" panose="02040503050406030204" pitchFamily="18" charset="0"/>
                      </a:rPr>
                      <m:t>𝜃</m:t>
                    </m:r>
                    <m:r>
                      <a:rPr lang="en-US" altLang="zh-CN" sz="2000" b="0" i="1" smtClean="0">
                        <a:solidFill>
                          <a:srgbClr val="141413"/>
                        </a:solidFill>
                        <a:effectLst/>
                        <a:latin typeface="Cambria Math" panose="02040503050406030204" pitchFamily="18" charset="0"/>
                      </a:rPr>
                      <m:t>)</m:t>
                    </m:r>
                  </m:oMath>
                </a14:m>
                <a:r>
                  <a:rPr lang="zh-CN" altLang="en-US" sz="2000" dirty="0">
                    <a:solidFill>
                      <a:srgbClr val="141413"/>
                    </a:solidFill>
                    <a:effectLst/>
                  </a:rPr>
                  <a:t>来衡量</a:t>
                </a:r>
                <a:endParaRPr lang="en-US" altLang="zh-CN" sz="2000" dirty="0">
                  <a:solidFill>
                    <a:srgbClr val="141413"/>
                  </a:solidFill>
                  <a:effectLst/>
                </a:endParaRPr>
              </a:p>
              <a:p>
                <a:pPr>
                  <a:spcAft>
                    <a:spcPts val="600"/>
                  </a:spcAft>
                </a:pPr>
                <a14:m>
                  <m:oMathPara xmlns:m="http://schemas.openxmlformats.org/officeDocument/2006/math">
                    <m:oMathParaPr>
                      <m:jc m:val="centerGroup"/>
                    </m:oMathParaPr>
                    <m:oMath xmlns:m="http://schemas.openxmlformats.org/officeDocument/2006/math">
                      <m:r>
                        <a:rPr lang="en-US" altLang="zh-CN" sz="2000" i="1">
                          <a:latin typeface="Cambria Math" panose="02040503050406030204" pitchFamily="18" charset="0"/>
                          <a:ea typeface="Cambria Math" panose="02040503050406030204" pitchFamily="18" charset="0"/>
                        </a:rPr>
                        <m:t>ℛ</m:t>
                      </m:r>
                      <m:d>
                        <m:dPr>
                          <m:ctrlPr>
                            <a:rPr lang="en-US" altLang="zh-CN" sz="2000" i="1">
                              <a:latin typeface="Cambria Math" panose="02040503050406030204" pitchFamily="18" charset="0"/>
                            </a:rPr>
                          </m:ctrlPr>
                        </m:dPr>
                        <m:e>
                          <m:r>
                            <a:rPr lang="en-US" altLang="zh-CN" sz="2000" i="1">
                              <a:latin typeface="Cambria Math" panose="02040503050406030204" pitchFamily="18" charset="0"/>
                            </a:rPr>
                            <m:t>𝑓</m:t>
                          </m:r>
                        </m:e>
                      </m:d>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ea typeface="Cambria Math" panose="02040503050406030204" pitchFamily="18" charset="0"/>
                            </a:rPr>
                            <m:t>𝔼</m:t>
                          </m:r>
                        </m:e>
                        <m:sub>
                          <m:d>
                            <m:dPr>
                              <m:ctrlPr>
                                <a:rPr lang="en-US" altLang="zh-CN" sz="2000" i="1">
                                  <a:latin typeface="Cambria Math" panose="02040503050406030204" pitchFamily="18" charset="0"/>
                                </a:rPr>
                              </m:ctrlPr>
                            </m:dPr>
                            <m:e>
                              <m:r>
                                <a:rPr lang="en-US" altLang="zh-CN" sz="2000" b="1"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𝑦</m:t>
                              </m:r>
                            </m:e>
                          </m:d>
                          <m:r>
                            <a:rPr lang="en-US" altLang="zh-CN" sz="2000" i="1">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𝑟</m:t>
                              </m:r>
                            </m:sub>
                          </m:sSub>
                          <m:r>
                            <a:rPr lang="en-US" altLang="zh-CN" sz="2000" i="1">
                              <a:latin typeface="Cambria Math" panose="02040503050406030204" pitchFamily="18" charset="0"/>
                            </a:rPr>
                            <m:t>(</m:t>
                          </m:r>
                          <m:r>
                            <a:rPr lang="en-US" altLang="zh-CN" sz="2000" b="1"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𝑦</m:t>
                          </m:r>
                          <m:r>
                            <a:rPr lang="en-US" altLang="zh-CN" sz="2000" i="1">
                              <a:latin typeface="Cambria Math" panose="02040503050406030204" pitchFamily="18" charset="0"/>
                            </a:rPr>
                            <m:t>)</m:t>
                          </m:r>
                        </m:sub>
                      </m:sSub>
                      <m:r>
                        <a:rPr lang="en-US" altLang="zh-CN" sz="2000" i="1">
                          <a:latin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ℒ</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Cambria Math" panose="02040503050406030204" pitchFamily="18" charset="0"/>
                            </a:rPr>
                            <m:t>𝒙</m:t>
                          </m:r>
                          <m:r>
                            <a:rPr lang="en-US" altLang="zh-CN" sz="2000" i="1" dirty="0">
                              <a:solidFill>
                                <a:srgbClr val="141413"/>
                              </a:solidFill>
                              <a:latin typeface="Cambria Math" panose="02040503050406030204" pitchFamily="18" charset="0"/>
                            </a:rPr>
                            <m:t>,</m:t>
                          </m:r>
                          <m:r>
                            <a:rPr lang="zh-CN" altLang="en-US" sz="2000" i="1">
                              <a:solidFill>
                                <a:srgbClr val="141413"/>
                              </a:solidFill>
                              <a:latin typeface="Cambria Math" panose="02040503050406030204" pitchFamily="18" charset="0"/>
                            </a:rPr>
                            <m:t>𝜃</m:t>
                          </m:r>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𝑦</m:t>
                      </m:r>
                      <m:r>
                        <a:rPr lang="en-US" altLang="zh-CN" sz="2000" i="1">
                          <a:latin typeface="Cambria Math" panose="02040503050406030204" pitchFamily="18" charset="0"/>
                          <a:ea typeface="Cambria Math" panose="02040503050406030204" pitchFamily="18" charset="0"/>
                        </a:rPr>
                        <m:t>)]</m:t>
                      </m:r>
                    </m:oMath>
                  </m:oMathPara>
                </a14:m>
                <a:endParaRPr lang="en-US" altLang="zh-CN" sz="2000" dirty="0"/>
              </a:p>
            </p:txBody>
          </p:sp>
        </mc:Choice>
        <mc:Fallback>
          <p:sp>
            <p:nvSpPr>
              <p:cNvPr id="12" name="文本框 11">
                <a:extLst>
                  <a:ext uri="{FF2B5EF4-FFF2-40B4-BE49-F238E27FC236}">
                    <a16:creationId xmlns="" xmlns:a16="http://schemas.microsoft.com/office/drawing/2014/main" xmlns:a14="http://schemas.microsoft.com/office/drawing/2010/main" id="{192A9424-63C9-E74E-8CCD-5E4C7001FA2C}"/>
                  </a:ext>
                </a:extLst>
              </p:cNvPr>
              <p:cNvSpPr txBox="1">
                <a:spLocks noRot="1" noChangeAspect="1" noMove="1" noResize="1" noEditPoints="1" noAdjustHandles="1" noChangeArrowheads="1" noChangeShapeType="1" noTextEdit="1"/>
              </p:cNvSpPr>
              <p:nvPr/>
            </p:nvSpPr>
            <p:spPr>
              <a:xfrm>
                <a:off x="971704" y="4225594"/>
                <a:ext cx="7770652" cy="891334"/>
              </a:xfrm>
              <a:prstGeom prst="rect">
                <a:avLst/>
              </a:prstGeom>
              <a:blipFill rotWithShape="0">
                <a:blip r:embed="rId8"/>
                <a:stretch>
                  <a:fillRect l="-706" t="-4795"/>
                </a:stretch>
              </a:blipFill>
            </p:spPr>
            <p:txBody>
              <a:bodyPr/>
              <a:lstStyle/>
              <a:p>
                <a:r>
                  <a:rPr lang="zh-CN" altLang="en-US">
                    <a:noFill/>
                  </a:rPr>
                  <a:t> </a:t>
                </a:r>
              </a:p>
            </p:txBody>
          </p:sp>
        </mc:Fallback>
      </mc:AlternateContent>
      <p:sp>
        <p:nvSpPr>
          <p:cNvPr id="16" name="文本框 15">
            <a:extLst>
              <a:ext uri="{FF2B5EF4-FFF2-40B4-BE49-F238E27FC236}">
                <a16:creationId xmlns="" xmlns:a16="http://schemas.microsoft.com/office/drawing/2014/main" id="{31503738-D818-154E-8AD6-C3B0EFB40E16}"/>
              </a:ext>
            </a:extLst>
          </p:cNvPr>
          <p:cNvSpPr txBox="1"/>
          <p:nvPr/>
        </p:nvSpPr>
        <p:spPr>
          <a:xfrm>
            <a:off x="8893436" y="4494287"/>
            <a:ext cx="724828" cy="369332"/>
          </a:xfrm>
          <a:prstGeom prst="rect">
            <a:avLst/>
          </a:prstGeom>
          <a:noFill/>
        </p:spPr>
        <p:txBody>
          <a:bodyPr wrap="square">
            <a:spAutoFit/>
          </a:bodyPr>
          <a:lstStyle/>
          <a:p>
            <a:r>
              <a:rPr lang="zh-CN" altLang="en-US" sz="1800" dirty="0">
                <a:solidFill>
                  <a:srgbClr val="C00000"/>
                </a:solidFill>
              </a:rPr>
              <a:t>例：</a:t>
            </a:r>
            <a:endParaRPr lang="zh-CN" altLang="en-US" dirty="0">
              <a:solidFill>
                <a:srgbClr val="C00000"/>
              </a:solidFill>
            </a:endParaRPr>
          </a:p>
        </p:txBody>
      </p:sp>
      <mc:AlternateContent xmlns:mc="http://schemas.openxmlformats.org/markup-compatibility/2006">
        <mc:Choice xmlns:a14="http://schemas.microsoft.com/office/drawing/2010/main" Requires="a14">
          <p:sp>
            <p:nvSpPr>
              <p:cNvPr id="5" name="矩形 4"/>
              <p:cNvSpPr/>
              <p:nvPr/>
            </p:nvSpPr>
            <p:spPr>
              <a:xfrm>
                <a:off x="537117" y="5545131"/>
                <a:ext cx="11047175" cy="400110"/>
              </a:xfrm>
              <a:prstGeom prst="rect">
                <a:avLst/>
              </a:prstGeom>
            </p:spPr>
            <p:txBody>
              <a:bodyPr wrap="square">
                <a:spAutoFit/>
              </a:bodyPr>
              <a:lstStyle/>
              <a:p>
                <a14:m>
                  <m:oMath xmlns:m="http://schemas.openxmlformats.org/officeDocument/2006/math">
                    <m:r>
                      <a:rPr lang="en-US" altLang="zh-CN" sz="2000" i="1">
                        <a:latin typeface="Cambria Math" panose="02040503050406030204" pitchFamily="18" charset="0"/>
                        <a:ea typeface="Cambria Math" panose="02040503050406030204" pitchFamily="18" charset="0"/>
                      </a:rPr>
                      <m:t>ℒ</m:t>
                    </m:r>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𝑓</m:t>
                    </m:r>
                    <m:d>
                      <m:dPr>
                        <m:ctrlPr>
                          <a:rPr lang="en-US" altLang="zh-CN" sz="2000" i="1">
                            <a:latin typeface="Cambria Math" panose="02040503050406030204" pitchFamily="18" charset="0"/>
                            <a:ea typeface="Cambria Math" panose="02040503050406030204" pitchFamily="18" charset="0"/>
                          </a:rPr>
                        </m:ctrlPr>
                      </m:dPr>
                      <m:e>
                        <m:r>
                          <a:rPr lang="en-US" altLang="zh-CN" sz="2000" b="1" i="1">
                            <a:latin typeface="Cambria Math" panose="02040503050406030204" pitchFamily="18" charset="0"/>
                            <a:ea typeface="Cambria Math" panose="02040503050406030204" pitchFamily="18" charset="0"/>
                          </a:rPr>
                          <m:t>𝒙</m:t>
                        </m:r>
                        <m:r>
                          <a:rPr lang="en-US" altLang="zh-CN" sz="2000" i="1" dirty="0">
                            <a:solidFill>
                              <a:srgbClr val="141413"/>
                            </a:solidFill>
                            <a:latin typeface="Cambria Math" panose="02040503050406030204" pitchFamily="18" charset="0"/>
                          </a:rPr>
                          <m:t>, </m:t>
                        </m:r>
                        <m:sSup>
                          <m:sSupPr>
                            <m:ctrlPr>
                              <a:rPr lang="en-US" altLang="zh-CN" sz="2000" i="1" dirty="0">
                                <a:solidFill>
                                  <a:srgbClr val="141413"/>
                                </a:solidFill>
                                <a:latin typeface="Cambria Math" panose="02040503050406030204" pitchFamily="18" charset="0"/>
                              </a:rPr>
                            </m:ctrlPr>
                          </m:sSupPr>
                          <m:e>
                            <m:r>
                              <a:rPr lang="en-US" altLang="zh-CN" sz="2000" i="1" dirty="0">
                                <a:solidFill>
                                  <a:srgbClr val="141413"/>
                                </a:solidFill>
                                <a:latin typeface="Cambria Math" panose="02040503050406030204" pitchFamily="18" charset="0"/>
                              </a:rPr>
                              <m:t>𝜃</m:t>
                            </m:r>
                          </m:e>
                          <m:sup>
                            <m:r>
                              <a:rPr lang="en-US" altLang="zh-CN" sz="2000" i="1" dirty="0">
                                <a:solidFill>
                                  <a:srgbClr val="141413"/>
                                </a:solidFill>
                                <a:latin typeface="Cambria Math" panose="02040503050406030204" pitchFamily="18" charset="0"/>
                              </a:rPr>
                              <m:t>∗</m:t>
                            </m:r>
                          </m:sup>
                        </m:sSup>
                      </m:e>
                    </m:d>
                    <m:r>
                      <a:rPr lang="en-US" altLang="zh-CN" sz="2000" i="1">
                        <a:latin typeface="Cambria Math" panose="02040503050406030204" pitchFamily="18" charset="0"/>
                        <a:ea typeface="Cambria Math" panose="02040503050406030204" pitchFamily="18" charset="0"/>
                      </a:rPr>
                      <m:t>,</m:t>
                    </m:r>
                    <m:r>
                      <a:rPr lang="en-US" altLang="zh-CN" sz="2000" i="1">
                        <a:latin typeface="Cambria Math" panose="02040503050406030204" pitchFamily="18" charset="0"/>
                        <a:ea typeface="Cambria Math" panose="02040503050406030204" pitchFamily="18" charset="0"/>
                      </a:rPr>
                      <m:t>𝑦</m:t>
                    </m:r>
                    <m:r>
                      <a:rPr lang="en-US" altLang="zh-CN" sz="2000" i="1">
                        <a:latin typeface="Cambria Math" panose="02040503050406030204" pitchFamily="18" charset="0"/>
                        <a:ea typeface="Cambria Math" panose="02040503050406030204" pitchFamily="18" charset="0"/>
                      </a:rPr>
                      <m:t>)</m:t>
                    </m:r>
                  </m:oMath>
                </a14:m>
                <a:r>
                  <a:rPr lang="zh-CN" altLang="en-US" sz="2000" dirty="0">
                    <a:solidFill>
                      <a:srgbClr val="141413"/>
                    </a:solidFill>
                  </a:rPr>
                  <a:t>表示</a:t>
                </a:r>
                <a:r>
                  <a:rPr lang="zh-CN" altLang="en-US" sz="2000" dirty="0">
                    <a:solidFill>
                      <a:srgbClr val="C00000"/>
                    </a:solidFill>
                  </a:rPr>
                  <a:t>损失函数</a:t>
                </a:r>
                <a:r>
                  <a:rPr lang="zh-CN" altLang="en-US" sz="2000" dirty="0">
                    <a:solidFill>
                      <a:srgbClr val="141413"/>
                    </a:solidFill>
                  </a:rPr>
                  <a:t>，</a:t>
                </a:r>
                <a:r>
                  <a:rPr lang="zh-CN" altLang="en-US" sz="2000" dirty="0"/>
                  <a:t>是一个非负实数函数，用来量化模型预测输出和真实标签之间的差异。</a:t>
                </a:r>
              </a:p>
            </p:txBody>
          </p:sp>
        </mc:Choice>
        <mc:Fallback>
          <p:sp>
            <p:nvSpPr>
              <p:cNvPr id="5" name="矩形 4"/>
              <p:cNvSpPr>
                <a:spLocks noRot="1" noChangeAspect="1" noMove="1" noResize="1" noEditPoints="1" noAdjustHandles="1" noChangeArrowheads="1" noChangeShapeType="1" noTextEdit="1"/>
              </p:cNvSpPr>
              <p:nvPr/>
            </p:nvSpPr>
            <p:spPr>
              <a:xfrm>
                <a:off x="537117" y="5545131"/>
                <a:ext cx="11047175" cy="400110"/>
              </a:xfrm>
              <a:prstGeom prst="rect">
                <a:avLst/>
              </a:prstGeom>
              <a:blipFill rotWithShape="0">
                <a:blip r:embed="rId9"/>
                <a:stretch>
                  <a:fillRect t="-12308" r="-2870" b="-24615"/>
                </a:stretch>
              </a:blipFill>
            </p:spPr>
            <p:txBody>
              <a:bodyPr/>
              <a:lstStyle/>
              <a:p>
                <a:r>
                  <a:rPr lang="zh-CN" altLang="en-US">
                    <a:noFill/>
                  </a:rPr>
                  <a:t> </a:t>
                </a:r>
              </a:p>
            </p:txBody>
          </p:sp>
        </mc:Fallback>
      </mc:AlternateContent>
      <p:sp>
        <p:nvSpPr>
          <p:cNvPr id="7" name="文本框 6"/>
          <p:cNvSpPr txBox="1"/>
          <p:nvPr/>
        </p:nvSpPr>
        <p:spPr>
          <a:xfrm>
            <a:off x="4122821" y="5051815"/>
            <a:ext cx="1973179" cy="338554"/>
          </a:xfrm>
          <a:prstGeom prst="rect">
            <a:avLst/>
          </a:prstGeom>
          <a:noFill/>
        </p:spPr>
        <p:txBody>
          <a:bodyPr wrap="square" rtlCol="0">
            <a:spAutoFit/>
          </a:bodyPr>
          <a:lstStyle/>
          <a:p>
            <a:r>
              <a:rPr lang="zh-CN" altLang="en-US" sz="1600" dirty="0" smtClean="0">
                <a:solidFill>
                  <a:srgbClr val="0070C0"/>
                </a:solidFill>
              </a:rPr>
              <a:t>真实的数据分布</a:t>
            </a:r>
            <a:endParaRPr lang="zh-CN" altLang="en-US" sz="1600" dirty="0">
              <a:solidFill>
                <a:srgbClr val="0070C0"/>
              </a:solidFill>
            </a:endParaRPr>
          </a:p>
        </p:txBody>
      </p:sp>
      <p:sp>
        <p:nvSpPr>
          <p:cNvPr id="10" name="矩形标注 9"/>
          <p:cNvSpPr/>
          <p:nvPr/>
        </p:nvSpPr>
        <p:spPr>
          <a:xfrm>
            <a:off x="8665356" y="3614942"/>
            <a:ext cx="3449644" cy="1950857"/>
          </a:xfrm>
          <a:prstGeom prst="wedgeRectCallout">
            <a:avLst>
              <a:gd name="adj1" fmla="val -56269"/>
              <a:gd name="adj2" fmla="val 3733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3721951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 xmlns:a16="http://schemas.microsoft.com/office/drawing/2014/main" id="{E0F80A85-AC5F-814D-BF31-EE3D32BD5C77}"/>
              </a:ext>
            </a:extLst>
          </p:cNvPr>
          <p:cNvPicPr>
            <a:picLocks noChangeAspect="1"/>
          </p:cNvPicPr>
          <p:nvPr/>
        </p:nvPicPr>
        <p:blipFill>
          <a:blip r:embed="rId3"/>
          <a:stretch>
            <a:fillRect/>
          </a:stretch>
        </p:blipFill>
        <p:spPr>
          <a:xfrm>
            <a:off x="3829359" y="3066612"/>
            <a:ext cx="3668751" cy="802539"/>
          </a:xfrm>
          <a:prstGeom prst="rect">
            <a:avLst/>
          </a:prstGeom>
        </p:spPr>
      </p:pic>
      <p:sp>
        <p:nvSpPr>
          <p:cNvPr id="2" name="标题 1">
            <a:extLst>
              <a:ext uri="{FF2B5EF4-FFF2-40B4-BE49-F238E27FC236}">
                <a16:creationId xmlns="" xmlns:a16="http://schemas.microsoft.com/office/drawing/2014/main" id="{F7B3D97A-2D39-9A46-9C3F-476A95FE82B2}"/>
              </a:ext>
            </a:extLst>
          </p:cNvPr>
          <p:cNvSpPr>
            <a:spLocks noGrp="1"/>
          </p:cNvSpPr>
          <p:nvPr>
            <p:ph type="title"/>
          </p:nvPr>
        </p:nvSpPr>
        <p:spPr/>
        <p:txBody>
          <a:bodyPr/>
          <a:lstStyle/>
          <a:p>
            <a:r>
              <a:rPr lang="zh-CN" altLang="en-US" dirty="0"/>
              <a:t>机器学习的三要素</a:t>
            </a:r>
            <a:endParaRPr kumimoji="1" lang="zh-CN" altLang="en-US" dirty="0"/>
          </a:p>
        </p:txBody>
      </p:sp>
      <p:sp>
        <p:nvSpPr>
          <p:cNvPr id="3" name="内容占位符 2">
            <a:extLst>
              <a:ext uri="{FF2B5EF4-FFF2-40B4-BE49-F238E27FC236}">
                <a16:creationId xmlns="" xmlns:a16="http://schemas.microsoft.com/office/drawing/2014/main" id="{EDC80E1F-A06B-A14A-99E6-90FF0E85D392}"/>
              </a:ext>
            </a:extLst>
          </p:cNvPr>
          <p:cNvSpPr>
            <a:spLocks noGrp="1"/>
          </p:cNvSpPr>
          <p:nvPr>
            <p:ph idx="1"/>
          </p:nvPr>
        </p:nvSpPr>
        <p:spPr/>
        <p:txBody>
          <a:bodyPr/>
          <a:lstStyle/>
          <a:p>
            <a:r>
              <a:rPr kumimoji="1" lang="zh-CN" altLang="en-US" dirty="0"/>
              <a:t>风险最小化准则</a:t>
            </a:r>
            <a:endParaRPr kumimoji="1" lang="en-US" altLang="zh-CN" dirty="0"/>
          </a:p>
          <a:p>
            <a:endParaRPr kumimoji="1" lang="en-US" altLang="zh-CN" dirty="0"/>
          </a:p>
          <a:p>
            <a:endParaRPr kumimoji="1" lang="en-US" altLang="zh-CN" dirty="0"/>
          </a:p>
          <a:p>
            <a:endParaRPr kumimoji="1" lang="en-US" altLang="zh-CN" dirty="0"/>
          </a:p>
          <a:p>
            <a:endParaRPr kumimoji="1" lang="en-US" altLang="zh-CN" dirty="0"/>
          </a:p>
        </p:txBody>
      </p:sp>
      <p:sp>
        <p:nvSpPr>
          <p:cNvPr id="4" name="灯片编号占位符 3">
            <a:extLst>
              <a:ext uri="{FF2B5EF4-FFF2-40B4-BE49-F238E27FC236}">
                <a16:creationId xmlns="" xmlns:a16="http://schemas.microsoft.com/office/drawing/2014/main" id="{79F9F9C5-5598-9C4E-9942-2FE9C8D7AE44}"/>
              </a:ext>
            </a:extLst>
          </p:cNvPr>
          <p:cNvSpPr>
            <a:spLocks noGrp="1"/>
          </p:cNvSpPr>
          <p:nvPr>
            <p:ph type="sldNum" sz="quarter" idx="12"/>
          </p:nvPr>
        </p:nvSpPr>
        <p:spPr/>
        <p:txBody>
          <a:bodyPr/>
          <a:lstStyle/>
          <a:p>
            <a:fld id="{2A5CA45D-1C57-0E40-B2E2-70663BF42DB7}" type="slidenum">
              <a:rPr kumimoji="1" lang="zh-CN" altLang="en-US" smtClean="0"/>
              <a:t>12</a:t>
            </a:fld>
            <a:endParaRPr kumimoji="1" lang="zh-CN" altLang="en-US"/>
          </a:p>
        </p:txBody>
      </p:sp>
      <p:sp>
        <p:nvSpPr>
          <p:cNvPr id="6" name="文本框 5">
            <a:extLst>
              <a:ext uri="{FF2B5EF4-FFF2-40B4-BE49-F238E27FC236}">
                <a16:creationId xmlns="" xmlns:a16="http://schemas.microsoft.com/office/drawing/2014/main" id="{FFEEE917-E03F-E34A-9AB9-0ECC73D6F075}"/>
              </a:ext>
            </a:extLst>
          </p:cNvPr>
          <p:cNvSpPr txBox="1"/>
          <p:nvPr/>
        </p:nvSpPr>
        <p:spPr>
          <a:xfrm>
            <a:off x="3829359" y="1606064"/>
            <a:ext cx="4445619"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期望风险未知，通过经验风险近似</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 xmlns:a16="http://schemas.microsoft.com/office/drawing/2014/main" id="{9C5E04D1-F0BA-EC4C-8CB7-47F11335EC5C}"/>
                  </a:ext>
                </a:extLst>
              </p:cNvPr>
              <p:cNvSpPr txBox="1"/>
              <p:nvPr/>
            </p:nvSpPr>
            <p:spPr>
              <a:xfrm>
                <a:off x="1377176" y="2221316"/>
                <a:ext cx="7075448" cy="856068"/>
              </a:xfrm>
              <a:prstGeom prst="rect">
                <a:avLst/>
              </a:prstGeom>
              <a:noFill/>
            </p:spPr>
            <p:txBody>
              <a:bodyPr wrap="square">
                <a:spAutoFit/>
              </a:bodyPr>
              <a:lstStyle/>
              <a:p>
                <a:pPr marL="285750" indent="-285750">
                  <a:buFont typeface="Arial" panose="020B0604020202020204" pitchFamily="34" charset="0"/>
                  <a:buChar char="•"/>
                </a:pPr>
                <a:r>
                  <a:rPr kumimoji="1" lang="zh-CN" altLang="en-US" sz="2000" dirty="0"/>
                  <a:t>给定一个训练集</a:t>
                </a:r>
                <a14:m>
                  <m:oMath xmlns:m="http://schemas.openxmlformats.org/officeDocument/2006/math">
                    <m:r>
                      <a:rPr lang="zh-CN" altLang="en-US" sz="2000" i="1" dirty="0">
                        <a:solidFill>
                          <a:srgbClr val="141413"/>
                        </a:solidFill>
                        <a:latin typeface="Cambria Math" panose="02040503050406030204" pitchFamily="18" charset="0"/>
                      </a:rPr>
                      <m:t>𝒟</m:t>
                    </m:r>
                    <m:r>
                      <a:rPr lang="en-US" altLang="zh-CN" sz="2000" i="1" dirty="0">
                        <a:solidFill>
                          <a:srgbClr val="141413"/>
                        </a:solidFill>
                        <a:latin typeface="Cambria Math" panose="02040503050406030204" pitchFamily="18" charset="0"/>
                      </a:rPr>
                      <m:t>=</m:t>
                    </m:r>
                    <m:sSubSup>
                      <m:sSubSupPr>
                        <m:ctrlPr>
                          <a:rPr lang="en-US" altLang="zh-CN" sz="2000" i="1" dirty="0">
                            <a:solidFill>
                              <a:srgbClr val="141413"/>
                            </a:solidFill>
                            <a:latin typeface="Cambria Math" panose="02040503050406030204" pitchFamily="18" charset="0"/>
                          </a:rPr>
                        </m:ctrlPr>
                      </m:sSubSupPr>
                      <m:e>
                        <m:d>
                          <m:dPr>
                            <m:begChr m:val="{"/>
                            <m:endChr m:val="}"/>
                            <m:ctrlPr>
                              <a:rPr lang="en-US" altLang="zh-CN" sz="2000" i="1" dirty="0">
                                <a:solidFill>
                                  <a:srgbClr val="141413"/>
                                </a:solidFill>
                                <a:latin typeface="Cambria Math" panose="02040503050406030204" pitchFamily="18" charset="0"/>
                              </a:rPr>
                            </m:ctrlPr>
                          </m:dPr>
                          <m:e>
                            <m:d>
                              <m:dPr>
                                <m:ctrlPr>
                                  <a:rPr lang="en-US" altLang="zh-CN" sz="2000" i="1" dirty="0">
                                    <a:solidFill>
                                      <a:srgbClr val="141413"/>
                                    </a:solidFill>
                                    <a:latin typeface="Cambria Math" panose="02040503050406030204" pitchFamily="18" charset="0"/>
                                  </a:rPr>
                                </m:ctrlPr>
                              </m:dPr>
                              <m:e>
                                <m:sSup>
                                  <m:sSupPr>
                                    <m:ctrlPr>
                                      <a:rPr lang="en-US" altLang="zh-CN" sz="2000" i="1" dirty="0">
                                        <a:solidFill>
                                          <a:srgbClr val="141413"/>
                                        </a:solidFill>
                                        <a:latin typeface="Cambria Math" panose="02040503050406030204" pitchFamily="18" charset="0"/>
                                      </a:rPr>
                                    </m:ctrlPr>
                                  </m:sSupPr>
                                  <m:e>
                                    <m:r>
                                      <a:rPr lang="en-US" altLang="zh-CN" sz="2000" i="1" dirty="0">
                                        <a:solidFill>
                                          <a:srgbClr val="141413"/>
                                        </a:solidFill>
                                        <a:latin typeface="Cambria Math" panose="02040503050406030204" pitchFamily="18" charset="0"/>
                                      </a:rPr>
                                      <m:t>𝒙</m:t>
                                    </m:r>
                                  </m:e>
                                  <m:sup>
                                    <m:d>
                                      <m:dPr>
                                        <m:ctrlPr>
                                          <a:rPr lang="en-US" altLang="zh-CN" sz="2000" i="1" dirty="0">
                                            <a:solidFill>
                                              <a:srgbClr val="141413"/>
                                            </a:solidFill>
                                            <a:latin typeface="Cambria Math" panose="02040503050406030204" pitchFamily="18" charset="0"/>
                                          </a:rPr>
                                        </m:ctrlPr>
                                      </m:dPr>
                                      <m:e>
                                        <m:r>
                                          <a:rPr lang="en-US" altLang="zh-CN" sz="2000" i="1" dirty="0">
                                            <a:solidFill>
                                              <a:srgbClr val="141413"/>
                                            </a:solidFill>
                                            <a:latin typeface="Cambria Math" panose="02040503050406030204" pitchFamily="18" charset="0"/>
                                          </a:rPr>
                                          <m:t>𝑛</m:t>
                                        </m:r>
                                      </m:e>
                                    </m:d>
                                  </m:sup>
                                </m:sSup>
                                <m:r>
                                  <a:rPr lang="en-US" altLang="zh-CN" sz="2000" i="1" dirty="0">
                                    <a:solidFill>
                                      <a:srgbClr val="141413"/>
                                    </a:solidFill>
                                    <a:latin typeface="Cambria Math" panose="02040503050406030204" pitchFamily="18" charset="0"/>
                                  </a:rPr>
                                  <m:t>, </m:t>
                                </m:r>
                                <m:sSup>
                                  <m:sSupPr>
                                    <m:ctrlPr>
                                      <a:rPr lang="en-US" altLang="zh-CN" sz="2000" i="1" dirty="0">
                                        <a:solidFill>
                                          <a:srgbClr val="141413"/>
                                        </a:solidFill>
                                        <a:latin typeface="Cambria Math" panose="02040503050406030204" pitchFamily="18" charset="0"/>
                                      </a:rPr>
                                    </m:ctrlPr>
                                  </m:sSupPr>
                                  <m:e>
                                    <m:r>
                                      <a:rPr lang="en-US" altLang="zh-CN" sz="2000" i="1" dirty="0">
                                        <a:solidFill>
                                          <a:srgbClr val="141413"/>
                                        </a:solidFill>
                                        <a:latin typeface="Cambria Math" panose="02040503050406030204" pitchFamily="18" charset="0"/>
                                      </a:rPr>
                                      <m:t>𝑦</m:t>
                                    </m:r>
                                  </m:e>
                                  <m:sup>
                                    <m:d>
                                      <m:dPr>
                                        <m:ctrlPr>
                                          <a:rPr lang="en-US" altLang="zh-CN" sz="2000" i="1" dirty="0">
                                            <a:solidFill>
                                              <a:srgbClr val="141413"/>
                                            </a:solidFill>
                                            <a:latin typeface="Cambria Math" panose="02040503050406030204" pitchFamily="18" charset="0"/>
                                          </a:rPr>
                                        </m:ctrlPr>
                                      </m:dPr>
                                      <m:e>
                                        <m:r>
                                          <a:rPr lang="en-US" altLang="zh-CN" sz="2000" i="1" dirty="0">
                                            <a:solidFill>
                                              <a:srgbClr val="141413"/>
                                            </a:solidFill>
                                            <a:latin typeface="Cambria Math" panose="02040503050406030204" pitchFamily="18" charset="0"/>
                                          </a:rPr>
                                          <m:t>𝑛</m:t>
                                        </m:r>
                                      </m:e>
                                    </m:d>
                                  </m:sup>
                                </m:sSup>
                              </m:e>
                            </m:d>
                          </m:e>
                        </m:d>
                      </m:e>
                      <m:sub>
                        <m:r>
                          <a:rPr lang="en-US" altLang="zh-CN" sz="2000" i="1" dirty="0">
                            <a:solidFill>
                              <a:srgbClr val="141413"/>
                            </a:solidFill>
                            <a:latin typeface="Cambria Math" panose="02040503050406030204" pitchFamily="18" charset="0"/>
                          </a:rPr>
                          <m:t>𝑛</m:t>
                        </m:r>
                        <m:r>
                          <a:rPr lang="en-US" altLang="zh-CN" sz="2000" i="1" dirty="0">
                            <a:solidFill>
                              <a:srgbClr val="141413"/>
                            </a:solidFill>
                            <a:latin typeface="Cambria Math" panose="02040503050406030204" pitchFamily="18" charset="0"/>
                          </a:rPr>
                          <m:t>=1</m:t>
                        </m:r>
                      </m:sub>
                      <m:sup>
                        <m:r>
                          <a:rPr lang="en-US" altLang="zh-CN" sz="2000" i="1" dirty="0">
                            <a:solidFill>
                              <a:srgbClr val="141413"/>
                            </a:solidFill>
                            <a:latin typeface="Cambria Math" panose="02040503050406030204" pitchFamily="18" charset="0"/>
                          </a:rPr>
                          <m:t>𝑁</m:t>
                        </m:r>
                      </m:sup>
                    </m:sSubSup>
                    <m:r>
                      <a:rPr lang="en-US" altLang="zh-CN" sz="2000" i="1" dirty="0">
                        <a:solidFill>
                          <a:srgbClr val="141413"/>
                        </a:solidFill>
                        <a:latin typeface="Cambria Math" panose="02040503050406030204" pitchFamily="18" charset="0"/>
                      </a:rPr>
                      <m:t> </m:t>
                    </m:r>
                  </m:oMath>
                </a14:m>
                <a:r>
                  <a:rPr kumimoji="1" lang="zh-CN" altLang="en-US" sz="2000" dirty="0"/>
                  <a:t>，我们可以计算的是</a:t>
                </a:r>
                <a:r>
                  <a:rPr kumimoji="1" lang="zh-CN" altLang="en-US" sz="2000" dirty="0">
                    <a:solidFill>
                      <a:srgbClr val="C00000"/>
                    </a:solidFill>
                  </a:rPr>
                  <a:t>经验风险</a:t>
                </a:r>
                <a:r>
                  <a:rPr kumimoji="1" lang="en-US" altLang="zh-CN" sz="2000" dirty="0"/>
                  <a:t>(</a:t>
                </a:r>
                <a:r>
                  <a:rPr kumimoji="1" lang="en" altLang="zh-CN" sz="2000" dirty="0"/>
                  <a:t>Empirical Risk)</a:t>
                </a:r>
                <a:r>
                  <a:rPr kumimoji="1" lang="zh-CN" altLang="en" sz="2000" dirty="0"/>
                  <a:t>，</a:t>
                </a:r>
                <a:r>
                  <a:rPr kumimoji="1" lang="zh-CN" altLang="en-US" sz="2000" dirty="0"/>
                  <a:t>即在训练集</a:t>
                </a:r>
                <a:r>
                  <a:rPr kumimoji="1" lang="zh-CN" altLang="en-US" sz="2000" dirty="0" smtClean="0"/>
                  <a:t>上的</a:t>
                </a:r>
                <a:r>
                  <a:rPr kumimoji="1" lang="zh-CN" altLang="en-US" sz="2000" dirty="0"/>
                  <a:t>平均损失：</a:t>
                </a:r>
              </a:p>
            </p:txBody>
          </p:sp>
        </mc:Choice>
        <mc:Fallback xmlns="">
          <p:sp>
            <p:nvSpPr>
              <p:cNvPr id="10" name="文本框 9">
                <a:extLst>
                  <a:ext uri="{FF2B5EF4-FFF2-40B4-BE49-F238E27FC236}">
                    <a16:creationId xmlns:a16="http://schemas.microsoft.com/office/drawing/2014/main" xmlns:a14="http://schemas.microsoft.com/office/drawing/2010/main" xmlns="" id="{9C5E04D1-F0BA-EC4C-8CB7-47F11335EC5C}"/>
                  </a:ext>
                </a:extLst>
              </p:cNvPr>
              <p:cNvSpPr txBox="1">
                <a:spLocks noRot="1" noChangeAspect="1" noMove="1" noResize="1" noEditPoints="1" noAdjustHandles="1" noChangeArrowheads="1" noChangeShapeType="1" noTextEdit="1"/>
              </p:cNvSpPr>
              <p:nvPr/>
            </p:nvSpPr>
            <p:spPr>
              <a:xfrm>
                <a:off x="1377176" y="2221316"/>
                <a:ext cx="7075448" cy="856068"/>
              </a:xfrm>
              <a:prstGeom prst="rect">
                <a:avLst/>
              </a:prstGeom>
              <a:blipFill rotWithShape="0">
                <a:blip r:embed="rId4"/>
                <a:stretch>
                  <a:fillRect l="-775" b="-1134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 xmlns:a16="http://schemas.microsoft.com/office/drawing/2014/main" id="{BA913656-0B24-784A-93E4-43F102F3915E}"/>
                  </a:ext>
                </a:extLst>
              </p:cNvPr>
              <p:cNvSpPr txBox="1"/>
              <p:nvPr/>
            </p:nvSpPr>
            <p:spPr>
              <a:xfrm>
                <a:off x="1377176" y="3948476"/>
                <a:ext cx="7822580" cy="400110"/>
              </a:xfrm>
              <a:prstGeom prst="rect">
                <a:avLst/>
              </a:prstGeom>
              <a:noFill/>
            </p:spPr>
            <p:txBody>
              <a:bodyPr wrap="square">
                <a:spAutoFit/>
              </a:bodyPr>
              <a:lstStyle/>
              <a:p>
                <a:pPr marL="285750" indent="-285750">
                  <a:buFont typeface="Arial" panose="020B0604020202020204" pitchFamily="34" charset="0"/>
                  <a:buChar char="•"/>
                </a:pPr>
                <a:r>
                  <a:rPr lang="zh-CN" altLang="en-US" sz="2000" dirty="0"/>
                  <a:t>实践：寻找一个参数</a:t>
                </a:r>
                <a14:m>
                  <m:oMath xmlns:m="http://schemas.openxmlformats.org/officeDocument/2006/math">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𝜃</m:t>
                        </m:r>
                      </m:e>
                      <m:sup>
                        <m:r>
                          <a:rPr lang="en-US" altLang="zh-CN" sz="2000" b="0" i="1" smtClean="0">
                            <a:latin typeface="Cambria Math" panose="02040503050406030204" pitchFamily="18" charset="0"/>
                          </a:rPr>
                          <m:t>∗</m:t>
                        </m:r>
                      </m:sup>
                    </m:sSup>
                  </m:oMath>
                </a14:m>
                <a:r>
                  <a:rPr lang="zh-CN" altLang="en-US" sz="2000" dirty="0"/>
                  <a:t>，使得经验风险函数最小化</a:t>
                </a:r>
                <a:endParaRPr lang="en-US" altLang="zh-CN" sz="2000" dirty="0"/>
              </a:p>
            </p:txBody>
          </p:sp>
        </mc:Choice>
        <mc:Fallback xmlns="">
          <p:sp>
            <p:nvSpPr>
              <p:cNvPr id="13" name="文本框 12">
                <a:extLst>
                  <a:ext uri="{FF2B5EF4-FFF2-40B4-BE49-F238E27FC236}">
                    <a16:creationId xmlns:a16="http://schemas.microsoft.com/office/drawing/2014/main" id="{BA913656-0B24-784A-93E4-43F102F3915E}"/>
                  </a:ext>
                </a:extLst>
              </p:cNvPr>
              <p:cNvSpPr txBox="1">
                <a:spLocks noRot="1" noChangeAspect="1" noMove="1" noResize="1" noEditPoints="1" noAdjustHandles="1" noChangeArrowheads="1" noChangeShapeType="1" noTextEdit="1"/>
              </p:cNvSpPr>
              <p:nvPr/>
            </p:nvSpPr>
            <p:spPr>
              <a:xfrm>
                <a:off x="1377176" y="3948476"/>
                <a:ext cx="7822580" cy="400110"/>
              </a:xfrm>
              <a:prstGeom prst="rect">
                <a:avLst/>
              </a:prstGeom>
              <a:blipFill>
                <a:blip r:embed="rId5"/>
                <a:stretch>
                  <a:fillRect l="-648" t="-12500" b="-21875"/>
                </a:stretch>
              </a:blipFill>
            </p:spPr>
            <p:txBody>
              <a:bodyPr/>
              <a:lstStyle/>
              <a:p>
                <a:r>
                  <a:rPr lang="zh-CN" altLang="en-US">
                    <a:noFill/>
                  </a:rPr>
                  <a:t> </a:t>
                </a:r>
              </a:p>
            </p:txBody>
          </p:sp>
        </mc:Fallback>
      </mc:AlternateContent>
      <p:pic>
        <p:nvPicPr>
          <p:cNvPr id="14" name="图片 13">
            <a:extLst>
              <a:ext uri="{FF2B5EF4-FFF2-40B4-BE49-F238E27FC236}">
                <a16:creationId xmlns="" xmlns:a16="http://schemas.microsoft.com/office/drawing/2014/main" id="{0290B965-CDCD-5C43-B2B4-3B61324AB21F}"/>
              </a:ext>
            </a:extLst>
          </p:cNvPr>
          <p:cNvPicPr>
            <a:picLocks noChangeAspect="1"/>
          </p:cNvPicPr>
          <p:nvPr/>
        </p:nvPicPr>
        <p:blipFill>
          <a:blip r:embed="rId6"/>
          <a:stretch>
            <a:fillRect/>
          </a:stretch>
        </p:blipFill>
        <p:spPr>
          <a:xfrm>
            <a:off x="3829359" y="4413802"/>
            <a:ext cx="2622229" cy="652881"/>
          </a:xfrm>
          <a:prstGeom prst="rect">
            <a:avLst/>
          </a:prstGeom>
        </p:spPr>
      </p:pic>
      <p:sp>
        <p:nvSpPr>
          <p:cNvPr id="16" name="文本框 15">
            <a:extLst>
              <a:ext uri="{FF2B5EF4-FFF2-40B4-BE49-F238E27FC236}">
                <a16:creationId xmlns="" xmlns:a16="http://schemas.microsoft.com/office/drawing/2014/main" id="{64F65801-CA28-DE4E-B57F-CCDD745D8160}"/>
              </a:ext>
            </a:extLst>
          </p:cNvPr>
          <p:cNvSpPr txBox="1"/>
          <p:nvPr/>
        </p:nvSpPr>
        <p:spPr>
          <a:xfrm>
            <a:off x="1377176" y="5179972"/>
            <a:ext cx="7075448" cy="369332"/>
          </a:xfrm>
          <a:prstGeom prst="rect">
            <a:avLst/>
          </a:prstGeom>
          <a:noFill/>
        </p:spPr>
        <p:txBody>
          <a:bodyPr wrap="square">
            <a:spAutoFit/>
          </a:bodyPr>
          <a:lstStyle/>
          <a:p>
            <a:pPr marL="285750" indent="-285750">
              <a:buFont typeface="Arial" panose="020B0604020202020204" pitchFamily="34" charset="0"/>
              <a:buChar char="•"/>
            </a:pPr>
            <a:r>
              <a:rPr kumimoji="1" lang="zh-CN" altLang="en-US" sz="1800" dirty="0"/>
              <a:t>称为</a:t>
            </a:r>
            <a:r>
              <a:rPr kumimoji="1" lang="zh-CN" altLang="en-US" sz="1800" dirty="0">
                <a:solidFill>
                  <a:srgbClr val="C00000"/>
                </a:solidFill>
              </a:rPr>
              <a:t>经验风险最小化</a:t>
            </a:r>
            <a:r>
              <a:rPr kumimoji="1" lang="zh-CN" altLang="en-US" sz="1800" dirty="0"/>
              <a:t> </a:t>
            </a:r>
            <a:r>
              <a:rPr kumimoji="1" lang="en" altLang="zh-CN" sz="1800" dirty="0"/>
              <a:t>(Empirical Risk Minimization</a:t>
            </a:r>
            <a:r>
              <a:rPr kumimoji="1" lang="zh-CN" altLang="en" sz="1800" dirty="0"/>
              <a:t>，</a:t>
            </a:r>
            <a:r>
              <a:rPr kumimoji="1" lang="en" altLang="zh-CN" sz="1800" dirty="0"/>
              <a:t>ERM)</a:t>
            </a:r>
            <a:r>
              <a:rPr kumimoji="1" lang="zh-CN" altLang="en-US" sz="1800" dirty="0"/>
              <a:t>准则</a:t>
            </a:r>
            <a:endParaRPr kumimoji="1" lang="en-US" altLang="zh-CN" sz="1800" dirty="0"/>
          </a:p>
        </p:txBody>
      </p:sp>
      <p:sp>
        <p:nvSpPr>
          <p:cNvPr id="18" name="文本框 17">
            <a:extLst>
              <a:ext uri="{FF2B5EF4-FFF2-40B4-BE49-F238E27FC236}">
                <a16:creationId xmlns="" xmlns:a16="http://schemas.microsoft.com/office/drawing/2014/main" id="{FC415539-AEC1-8249-8C3B-1F8CA2A8ED46}"/>
              </a:ext>
            </a:extLst>
          </p:cNvPr>
          <p:cNvSpPr txBox="1"/>
          <p:nvPr/>
        </p:nvSpPr>
        <p:spPr>
          <a:xfrm>
            <a:off x="8445964" y="3948476"/>
            <a:ext cx="3389970" cy="1725344"/>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141413"/>
                </a:solidFill>
                <a:effectLst/>
                <a:latin typeface="Times" pitchFamily="2" charset="0"/>
              </a:rPr>
              <a:t>经验风险最小化原则很容易导致模型在训练集上错误率很低，但是在未知数据上错误率很高</a:t>
            </a:r>
            <a:endParaRPr lang="en-US" altLang="zh-CN" sz="2000" dirty="0">
              <a:solidFill>
                <a:srgbClr val="141413"/>
              </a:solidFill>
              <a:latin typeface="Times" pitchFamily="2" charset="0"/>
            </a:endParaRPr>
          </a:p>
          <a:p>
            <a:pPr marL="342900" indent="-342900">
              <a:lnSpc>
                <a:spcPct val="150000"/>
              </a:lnSpc>
              <a:buFont typeface="Arial" panose="020B0604020202020204" pitchFamily="34" charset="0"/>
              <a:buChar char="•"/>
            </a:pPr>
            <a:r>
              <a:rPr lang="zh-CN" altLang="en-US" sz="2000" dirty="0">
                <a:solidFill>
                  <a:srgbClr val="141413"/>
                </a:solidFill>
                <a:effectLst/>
                <a:latin typeface="Times" pitchFamily="2" charset="0"/>
              </a:rPr>
              <a:t>所谓的</a:t>
            </a:r>
            <a:r>
              <a:rPr lang="zh-CN" altLang="en-US" sz="2000" dirty="0">
                <a:solidFill>
                  <a:srgbClr val="C00000"/>
                </a:solidFill>
                <a:effectLst/>
                <a:latin typeface="Times" pitchFamily="2" charset="0"/>
              </a:rPr>
              <a:t>过拟合</a:t>
            </a:r>
            <a:r>
              <a:rPr lang="en-US" altLang="zh-CN" sz="2000" dirty="0">
                <a:solidFill>
                  <a:srgbClr val="141413"/>
                </a:solidFill>
                <a:effectLst/>
              </a:rPr>
              <a:t>(</a:t>
            </a:r>
            <a:r>
              <a:rPr lang="en" altLang="zh-CN" sz="2000" dirty="0">
                <a:solidFill>
                  <a:srgbClr val="141413"/>
                </a:solidFill>
                <a:effectLst/>
              </a:rPr>
              <a:t>Overfitting)</a:t>
            </a:r>
          </a:p>
        </p:txBody>
      </p:sp>
      <p:sp>
        <p:nvSpPr>
          <p:cNvPr id="5" name="下箭头 4"/>
          <p:cNvSpPr/>
          <p:nvPr/>
        </p:nvSpPr>
        <p:spPr>
          <a:xfrm rot="10800000">
            <a:off x="10067925" y="3246011"/>
            <a:ext cx="361950" cy="5338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9029700" y="1547095"/>
            <a:ext cx="3000375" cy="1754326"/>
          </a:xfrm>
          <a:prstGeom prst="rect">
            <a:avLst/>
          </a:prstGeom>
          <a:noFill/>
        </p:spPr>
        <p:txBody>
          <a:bodyPr wrap="square" rtlCol="0">
            <a:spAutoFit/>
          </a:bodyPr>
          <a:lstStyle/>
          <a:p>
            <a:r>
              <a:rPr lang="zh-CN" altLang="en-US" dirty="0" smtClean="0">
                <a:solidFill>
                  <a:srgbClr val="C00002"/>
                </a:solidFill>
              </a:rPr>
              <a:t>正则化</a:t>
            </a:r>
            <a:r>
              <a:rPr lang="zh-CN" altLang="en-US" dirty="0" smtClean="0"/>
              <a:t>：引入参数的先验，使其不要过度地最小化经验风险</a:t>
            </a:r>
            <a:endParaRPr lang="en-US" altLang="zh-CN" dirty="0" smtClean="0"/>
          </a:p>
          <a:p>
            <a:r>
              <a:rPr lang="zh-CN" altLang="en-US" dirty="0">
                <a:solidFill>
                  <a:srgbClr val="C00002"/>
                </a:solidFill>
              </a:rPr>
              <a:t>结构风险最小化</a:t>
            </a:r>
            <a:r>
              <a:rPr lang="zh-CN" altLang="en-US" dirty="0"/>
              <a:t>（</a:t>
            </a:r>
            <a:r>
              <a:rPr lang="en-US" altLang="zh-CN" dirty="0"/>
              <a:t>Structure Risk Minimization</a:t>
            </a:r>
            <a:r>
              <a:rPr lang="zh-CN" altLang="en-US" dirty="0"/>
              <a:t>，</a:t>
            </a:r>
            <a:r>
              <a:rPr lang="en-US" altLang="zh-CN" dirty="0"/>
              <a:t>SRM</a:t>
            </a:r>
            <a:r>
              <a:rPr lang="zh-CN" altLang="en-US" dirty="0"/>
              <a:t>）准则</a:t>
            </a:r>
          </a:p>
        </p:txBody>
      </p:sp>
    </p:spTree>
    <p:extLst>
      <p:ext uri="{BB962C8B-B14F-4D97-AF65-F5344CB8AC3E}">
        <p14:creationId xmlns:p14="http://schemas.microsoft.com/office/powerpoint/2010/main" val="367690220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ED2863D3-425E-3E43-B34D-6E3A749C6D4A}"/>
              </a:ext>
            </a:extLst>
          </p:cNvPr>
          <p:cNvSpPr>
            <a:spLocks noGrp="1"/>
          </p:cNvSpPr>
          <p:nvPr>
            <p:ph type="title"/>
          </p:nvPr>
        </p:nvSpPr>
        <p:spPr/>
        <p:txBody>
          <a:bodyPr/>
          <a:lstStyle/>
          <a:p>
            <a:r>
              <a:rPr lang="zh-CN" altLang="en-US" dirty="0"/>
              <a:t>机器学习的三要素</a:t>
            </a:r>
            <a:endParaRPr kumimoji="1" lang="zh-CN" altLang="en-US" dirty="0"/>
          </a:p>
        </p:txBody>
      </p:sp>
      <p:sp>
        <p:nvSpPr>
          <p:cNvPr id="3" name="内容占位符 2">
            <a:extLst>
              <a:ext uri="{FF2B5EF4-FFF2-40B4-BE49-F238E27FC236}">
                <a16:creationId xmlns="" xmlns:a16="http://schemas.microsoft.com/office/drawing/2014/main" id="{0BF503D0-F663-B643-A4C0-8A02030D2AD0}"/>
              </a:ext>
            </a:extLst>
          </p:cNvPr>
          <p:cNvSpPr>
            <a:spLocks noGrp="1"/>
          </p:cNvSpPr>
          <p:nvPr>
            <p:ph idx="1"/>
          </p:nvPr>
        </p:nvSpPr>
        <p:spPr/>
        <p:txBody>
          <a:bodyPr/>
          <a:lstStyle/>
          <a:p>
            <a:r>
              <a:rPr kumimoji="1" lang="zh-CN" altLang="en-US" dirty="0"/>
              <a:t>过拟合与欠拟合</a:t>
            </a:r>
            <a:endParaRPr kumimoji="1" lang="en-US" altLang="zh-CN" dirty="0"/>
          </a:p>
          <a:p>
            <a:endParaRPr kumimoji="1" lang="en-US" altLang="zh-CN" dirty="0"/>
          </a:p>
        </p:txBody>
      </p:sp>
      <p:sp>
        <p:nvSpPr>
          <p:cNvPr id="4" name="灯片编号占位符 3">
            <a:extLst>
              <a:ext uri="{FF2B5EF4-FFF2-40B4-BE49-F238E27FC236}">
                <a16:creationId xmlns="" xmlns:a16="http://schemas.microsoft.com/office/drawing/2014/main" id="{4E97ACFF-33C5-B34F-8054-2BC87B29EFA8}"/>
              </a:ext>
            </a:extLst>
          </p:cNvPr>
          <p:cNvSpPr>
            <a:spLocks noGrp="1"/>
          </p:cNvSpPr>
          <p:nvPr>
            <p:ph type="sldNum" sz="quarter" idx="12"/>
          </p:nvPr>
        </p:nvSpPr>
        <p:spPr/>
        <p:txBody>
          <a:bodyPr/>
          <a:lstStyle/>
          <a:p>
            <a:fld id="{2A5CA45D-1C57-0E40-B2E2-70663BF42DB7}" type="slidenum">
              <a:rPr kumimoji="1" lang="zh-CN" altLang="en-US" smtClean="0"/>
              <a:t>13</a:t>
            </a:fld>
            <a:endParaRPr kumimoji="1" lang="zh-CN" altLang="en-US"/>
          </a:p>
        </p:txBody>
      </p:sp>
      <p:pic>
        <p:nvPicPr>
          <p:cNvPr id="5" name="图片 4">
            <a:extLst>
              <a:ext uri="{FF2B5EF4-FFF2-40B4-BE49-F238E27FC236}">
                <a16:creationId xmlns="" xmlns:a16="http://schemas.microsoft.com/office/drawing/2014/main" id="{E40A585B-43DF-3143-AC7D-FE5F33AE95B3}"/>
              </a:ext>
            </a:extLst>
          </p:cNvPr>
          <p:cNvPicPr>
            <a:picLocks noChangeAspect="1"/>
          </p:cNvPicPr>
          <p:nvPr/>
        </p:nvPicPr>
        <p:blipFill>
          <a:blip r:embed="rId3"/>
          <a:stretch>
            <a:fillRect/>
          </a:stretch>
        </p:blipFill>
        <p:spPr>
          <a:xfrm>
            <a:off x="4011792" y="1594250"/>
            <a:ext cx="7607968" cy="1834750"/>
          </a:xfrm>
          <a:prstGeom prst="rect">
            <a:avLst/>
          </a:prstGeom>
        </p:spPr>
      </p:pic>
      <p:sp>
        <p:nvSpPr>
          <p:cNvPr id="9" name="文本框 8">
            <a:extLst>
              <a:ext uri="{FF2B5EF4-FFF2-40B4-BE49-F238E27FC236}">
                <a16:creationId xmlns="" xmlns:a16="http://schemas.microsoft.com/office/drawing/2014/main" id="{C6CDDF50-F503-574B-B52B-E27A1F782BB9}"/>
              </a:ext>
            </a:extLst>
          </p:cNvPr>
          <p:cNvSpPr txBox="1"/>
          <p:nvPr/>
        </p:nvSpPr>
        <p:spPr>
          <a:xfrm>
            <a:off x="477253" y="2190127"/>
            <a:ext cx="3356810" cy="1938992"/>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和过拟合相反的一个概念是</a:t>
            </a:r>
            <a:r>
              <a:rPr lang="zh-CN" altLang="en-US" sz="2000" dirty="0">
                <a:solidFill>
                  <a:srgbClr val="C00000"/>
                </a:solidFill>
              </a:rPr>
              <a:t>欠拟合</a:t>
            </a:r>
            <a:r>
              <a:rPr lang="en-US" altLang="zh-CN" sz="2000" dirty="0"/>
              <a:t>(</a:t>
            </a:r>
            <a:r>
              <a:rPr lang="en" altLang="zh-CN" sz="2000" dirty="0"/>
              <a:t>Underfitting)</a:t>
            </a:r>
          </a:p>
          <a:p>
            <a:pPr marL="800100" lvl="1" indent="-342900">
              <a:buFont typeface="Arial" panose="020B0604020202020204" pitchFamily="34" charset="0"/>
              <a:buChar char="•"/>
            </a:pPr>
            <a:r>
              <a:rPr lang="zh-CN" altLang="en" sz="2000" dirty="0"/>
              <a:t>模型</a:t>
            </a:r>
            <a:r>
              <a:rPr lang="zh-CN" altLang="en-US" sz="2000" dirty="0"/>
              <a:t>不能很好拟合训练数据，训练集上错误率高</a:t>
            </a:r>
            <a:endParaRPr lang="en-US" altLang="zh-CN" sz="2000" dirty="0"/>
          </a:p>
          <a:p>
            <a:pPr marL="800100" lvl="1" indent="-342900">
              <a:buFont typeface="Arial" panose="020B0604020202020204" pitchFamily="34" charset="0"/>
              <a:buChar char="•"/>
            </a:pPr>
            <a:r>
              <a:rPr lang="zh-CN" altLang="en-US" sz="2000" dirty="0"/>
              <a:t>模型能力不足造成</a:t>
            </a:r>
            <a:endParaRPr lang="en" altLang="zh-CN" sz="2000" dirty="0"/>
          </a:p>
        </p:txBody>
      </p:sp>
      <p:pic>
        <p:nvPicPr>
          <p:cNvPr id="10" name="图片 9">
            <a:extLst>
              <a:ext uri="{FF2B5EF4-FFF2-40B4-BE49-F238E27FC236}">
                <a16:creationId xmlns="" xmlns:a16="http://schemas.microsoft.com/office/drawing/2014/main" id="{6754BC9C-637A-FB44-B6FE-539CA34A5050}"/>
              </a:ext>
            </a:extLst>
          </p:cNvPr>
          <p:cNvPicPr>
            <a:picLocks noChangeAspect="1"/>
          </p:cNvPicPr>
          <p:nvPr/>
        </p:nvPicPr>
        <p:blipFill>
          <a:blip r:embed="rId4"/>
          <a:stretch>
            <a:fillRect/>
          </a:stretch>
        </p:blipFill>
        <p:spPr>
          <a:xfrm>
            <a:off x="4054535" y="3639402"/>
            <a:ext cx="7522481" cy="2267373"/>
          </a:xfrm>
          <a:prstGeom prst="rect">
            <a:avLst/>
          </a:prstGeom>
        </p:spPr>
      </p:pic>
      <p:sp>
        <p:nvSpPr>
          <p:cNvPr id="12" name="文本框 11">
            <a:extLst>
              <a:ext uri="{FF2B5EF4-FFF2-40B4-BE49-F238E27FC236}">
                <a16:creationId xmlns="" xmlns:a16="http://schemas.microsoft.com/office/drawing/2014/main" id="{609ED47C-F9A4-9F4F-8829-30859B33753F}"/>
              </a:ext>
            </a:extLst>
          </p:cNvPr>
          <p:cNvSpPr txBox="1"/>
          <p:nvPr/>
        </p:nvSpPr>
        <p:spPr>
          <a:xfrm>
            <a:off x="922737" y="4646441"/>
            <a:ext cx="3047261"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C00000"/>
                </a:solidFill>
                <a:effectLst/>
                <a:latin typeface="Times" pitchFamily="2" charset="0"/>
              </a:rPr>
              <a:t>过拟合</a:t>
            </a:r>
            <a:r>
              <a:rPr lang="zh-CN" altLang="en-US" sz="2000" dirty="0">
                <a:effectLst/>
                <a:latin typeface="Times" pitchFamily="2" charset="0"/>
              </a:rPr>
              <a:t>和</a:t>
            </a:r>
            <a:r>
              <a:rPr lang="zh-CN" altLang="en-US" sz="2000" dirty="0">
                <a:solidFill>
                  <a:srgbClr val="C00000"/>
                </a:solidFill>
                <a:effectLst/>
                <a:latin typeface="Times" pitchFamily="2" charset="0"/>
              </a:rPr>
              <a:t>欠拟合</a:t>
            </a:r>
            <a:r>
              <a:rPr lang="zh-CN" altLang="en-US" sz="2000" dirty="0">
                <a:effectLst/>
                <a:latin typeface="Times" pitchFamily="2" charset="0"/>
              </a:rPr>
              <a:t>示例</a:t>
            </a:r>
          </a:p>
        </p:txBody>
      </p:sp>
    </p:spTree>
    <p:extLst>
      <p:ext uri="{BB962C8B-B14F-4D97-AF65-F5344CB8AC3E}">
        <p14:creationId xmlns:p14="http://schemas.microsoft.com/office/powerpoint/2010/main" val="30292754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 xmlns:a16="http://schemas.microsoft.com/office/drawing/2014/main" id="{352E8492-5A51-2C4A-BD9A-066F562DF7E3}"/>
              </a:ext>
            </a:extLst>
          </p:cNvPr>
          <p:cNvPicPr>
            <a:picLocks noChangeAspect="1"/>
          </p:cNvPicPr>
          <p:nvPr/>
        </p:nvPicPr>
        <p:blipFill>
          <a:blip r:embed="rId3"/>
          <a:stretch>
            <a:fillRect/>
          </a:stretch>
        </p:blipFill>
        <p:spPr>
          <a:xfrm>
            <a:off x="7218947" y="2549177"/>
            <a:ext cx="3793198" cy="2386449"/>
          </a:xfrm>
          <a:prstGeom prst="rect">
            <a:avLst/>
          </a:prstGeom>
        </p:spPr>
      </p:pic>
      <p:pic>
        <p:nvPicPr>
          <p:cNvPr id="10" name="Picture 4" descr="https://qph.fs.quoracdn.net/main-qimg-f848fbbcbf279aadeacb7bd9850d5ed1">
            <a:extLst>
              <a:ext uri="{FF2B5EF4-FFF2-40B4-BE49-F238E27FC236}">
                <a16:creationId xmlns="" xmlns:a16="http://schemas.microsoft.com/office/drawing/2014/main" id="{1FD7E967-2898-5F45-8950-72A65ED7AB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36081" y="2615527"/>
            <a:ext cx="5045242" cy="2026814"/>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 xmlns:a16="http://schemas.microsoft.com/office/drawing/2014/main" id="{EFC8FED1-E91E-484B-8B9B-6D42C6A42887}"/>
              </a:ext>
            </a:extLst>
          </p:cNvPr>
          <p:cNvSpPr>
            <a:spLocks noGrp="1"/>
          </p:cNvSpPr>
          <p:nvPr>
            <p:ph type="title"/>
          </p:nvPr>
        </p:nvSpPr>
        <p:spPr/>
        <p:txBody>
          <a:bodyPr/>
          <a:lstStyle/>
          <a:p>
            <a:r>
              <a:rPr lang="zh-CN" altLang="en-US" dirty="0"/>
              <a:t>机器学习的三要素</a:t>
            </a:r>
            <a:endParaRPr kumimoji="1" lang="zh-CN" altLang="en-US" dirty="0"/>
          </a:p>
        </p:txBody>
      </p:sp>
      <p:sp>
        <p:nvSpPr>
          <p:cNvPr id="3" name="内容占位符 2">
            <a:extLst>
              <a:ext uri="{FF2B5EF4-FFF2-40B4-BE49-F238E27FC236}">
                <a16:creationId xmlns="" xmlns:a16="http://schemas.microsoft.com/office/drawing/2014/main" id="{AB1C9D16-77CC-7145-B35D-E276718B47F6}"/>
              </a:ext>
            </a:extLst>
          </p:cNvPr>
          <p:cNvSpPr>
            <a:spLocks noGrp="1"/>
          </p:cNvSpPr>
          <p:nvPr>
            <p:ph idx="1"/>
          </p:nvPr>
        </p:nvSpPr>
        <p:spPr/>
        <p:txBody>
          <a:bodyPr/>
          <a:lstStyle/>
          <a:p>
            <a:r>
              <a:rPr kumimoji="1" lang="zh-CN" altLang="en-US" dirty="0">
                <a:solidFill>
                  <a:srgbClr val="C00000"/>
                </a:solidFill>
              </a:rPr>
              <a:t>优化算法</a:t>
            </a:r>
            <a:endParaRPr kumimoji="1" lang="en-US" altLang="zh-CN" dirty="0">
              <a:solidFill>
                <a:srgbClr val="C00000"/>
              </a:solidFill>
            </a:endParaRPr>
          </a:p>
          <a:p>
            <a:endParaRPr kumimoji="1" lang="en-US" altLang="zh-CN" dirty="0"/>
          </a:p>
          <a:p>
            <a:endParaRPr kumimoji="1" lang="en-US" altLang="zh-CN" dirty="0"/>
          </a:p>
        </p:txBody>
      </p:sp>
      <p:sp>
        <p:nvSpPr>
          <p:cNvPr id="4" name="灯片编号占位符 3">
            <a:extLst>
              <a:ext uri="{FF2B5EF4-FFF2-40B4-BE49-F238E27FC236}">
                <a16:creationId xmlns="" xmlns:a16="http://schemas.microsoft.com/office/drawing/2014/main" id="{69ABFAD7-C5C5-894A-9FAF-83794286406B}"/>
              </a:ext>
            </a:extLst>
          </p:cNvPr>
          <p:cNvSpPr>
            <a:spLocks noGrp="1"/>
          </p:cNvSpPr>
          <p:nvPr>
            <p:ph type="sldNum" sz="quarter" idx="12"/>
          </p:nvPr>
        </p:nvSpPr>
        <p:spPr/>
        <p:txBody>
          <a:bodyPr/>
          <a:lstStyle/>
          <a:p>
            <a:fld id="{2A5CA45D-1C57-0E40-B2E2-70663BF42DB7}" type="slidenum">
              <a:rPr kumimoji="1" lang="zh-CN" altLang="en-US" smtClean="0"/>
              <a:t>14</a:t>
            </a:fld>
            <a:endParaRPr kumimoji="1" lang="zh-CN" altLang="en-US"/>
          </a:p>
        </p:txBody>
      </p:sp>
      <p:sp>
        <p:nvSpPr>
          <p:cNvPr id="6" name="文本框 5">
            <a:extLst>
              <a:ext uri="{FF2B5EF4-FFF2-40B4-BE49-F238E27FC236}">
                <a16:creationId xmlns="" xmlns:mc="http://schemas.openxmlformats.org/markup-compatibility/2006" xmlns:a14="http://schemas.microsoft.com/office/drawing/2010/main" xmlns:a16="http://schemas.microsoft.com/office/drawing/2014/main" id="{EF85222C-BCF8-7341-905D-58F22046E445}"/>
              </a:ext>
            </a:extLst>
          </p:cNvPr>
          <p:cNvSpPr txBox="1"/>
          <p:nvPr/>
        </p:nvSpPr>
        <p:spPr>
          <a:xfrm>
            <a:off x="2817393" y="1633874"/>
            <a:ext cx="8374481"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在确定了训练集𝒟、假设空间 </a:t>
            </a:r>
            <a:r>
              <a:rPr lang="en-US" altLang="zh-CN" sz="2000" dirty="0"/>
              <a:t>ℱ </a:t>
            </a:r>
            <a:r>
              <a:rPr lang="zh-CN" altLang="en-US" sz="2000" dirty="0"/>
              <a:t>以及学习准则后，如何找到最优的模型𝑓</a:t>
            </a:r>
            <a:r>
              <a:rPr lang="en-US" altLang="zh-CN" sz="2000" dirty="0"/>
              <a:t>(</a:t>
            </a:r>
            <a:r>
              <a:rPr lang="zh-CN" altLang="en-US" sz="2000" dirty="0"/>
              <a:t>𝒙</a:t>
            </a:r>
            <a:r>
              <a:rPr lang="en-US" altLang="zh-CN" sz="2000" dirty="0"/>
              <a:t>, </a:t>
            </a:r>
            <a:r>
              <a:rPr lang="zh-CN" altLang="en-US" sz="2000" dirty="0"/>
              <a:t>𝜃∗</a:t>
            </a:r>
            <a:r>
              <a:rPr lang="en-US" altLang="zh-CN" sz="2000" dirty="0"/>
              <a:t>) </a:t>
            </a:r>
            <a:r>
              <a:rPr lang="zh-CN" altLang="en-US" sz="2000" dirty="0"/>
              <a:t>就成了一个</a:t>
            </a:r>
            <a:r>
              <a:rPr lang="zh-CN" altLang="en-US" sz="2000" dirty="0">
                <a:solidFill>
                  <a:srgbClr val="C00002"/>
                </a:solidFill>
              </a:rPr>
              <a:t>最优化</a:t>
            </a:r>
            <a:r>
              <a:rPr lang="zh-CN" altLang="en-US" sz="2000" dirty="0"/>
              <a:t>（</a:t>
            </a:r>
            <a:r>
              <a:rPr lang="en-US" altLang="zh-CN" sz="2000" dirty="0"/>
              <a:t>Optimization</a:t>
            </a:r>
            <a:r>
              <a:rPr lang="zh-CN" altLang="en-US" sz="2000" dirty="0"/>
              <a:t>）问题．</a:t>
            </a:r>
          </a:p>
          <a:p>
            <a:pPr marL="342900" indent="-342900">
              <a:buFont typeface="Arial" panose="020B0604020202020204" pitchFamily="34" charset="0"/>
              <a:buChar char="•"/>
            </a:pPr>
            <a:endParaRPr kumimoji="1" lang="zh-CN" altLang="en-US" sz="2000" dirty="0"/>
          </a:p>
        </p:txBody>
      </p:sp>
      <p:sp>
        <p:nvSpPr>
          <p:cNvPr id="9" name="文本框 8">
            <a:extLst>
              <a:ext uri="{FF2B5EF4-FFF2-40B4-BE49-F238E27FC236}">
                <a16:creationId xmlns="" xmlns:a16="http://schemas.microsoft.com/office/drawing/2014/main" id="{EBEB15DA-52F9-9446-8BD9-D1BEF8B384EB}"/>
              </a:ext>
            </a:extLst>
          </p:cNvPr>
          <p:cNvSpPr txBox="1"/>
          <p:nvPr/>
        </p:nvSpPr>
        <p:spPr>
          <a:xfrm>
            <a:off x="838200" y="4755630"/>
            <a:ext cx="8283743" cy="113877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机器学习中的优化又可以分为参数优化和超参数优化</a:t>
            </a:r>
            <a:endParaRPr lang="en-US" altLang="zh-CN" sz="2000" dirty="0"/>
          </a:p>
          <a:p>
            <a:pPr marL="800100" lvl="1" indent="-342900">
              <a:lnSpc>
                <a:spcPct val="120000"/>
              </a:lnSpc>
              <a:buFont typeface="Arial" panose="020B0604020202020204" pitchFamily="34" charset="0"/>
              <a:buChar char="•"/>
            </a:pPr>
            <a:r>
              <a:rPr lang="zh-CN" altLang="en-US" sz="2000" dirty="0"/>
              <a:t>参数：</a:t>
            </a:r>
            <a:r>
              <a:rPr lang="zh-CN" altLang="en-US" sz="2000" dirty="0">
                <a:solidFill>
                  <a:srgbClr val="141413"/>
                </a:solidFill>
                <a:latin typeface="Times" pitchFamily="2" charset="0"/>
              </a:rPr>
              <a:t>模型 𝑓</a:t>
            </a:r>
            <a:r>
              <a:rPr lang="en-US" altLang="zh-CN" sz="2000" dirty="0">
                <a:solidFill>
                  <a:srgbClr val="141413"/>
                </a:solidFill>
                <a:latin typeface="Times" pitchFamily="2" charset="0"/>
              </a:rPr>
              <a:t>(𝒙; 𝜃) </a:t>
            </a:r>
            <a:r>
              <a:rPr lang="zh-CN" altLang="en-US" sz="2000" dirty="0">
                <a:solidFill>
                  <a:srgbClr val="141413"/>
                </a:solidFill>
                <a:latin typeface="Times" pitchFamily="2" charset="0"/>
              </a:rPr>
              <a:t>中的参数 𝜃</a:t>
            </a:r>
            <a:endParaRPr lang="en-US" altLang="zh-CN" sz="2000" dirty="0"/>
          </a:p>
          <a:p>
            <a:pPr marL="800100" lvl="1" indent="-342900">
              <a:lnSpc>
                <a:spcPct val="120000"/>
              </a:lnSpc>
              <a:buFont typeface="Arial" panose="020B0604020202020204" pitchFamily="34" charset="0"/>
              <a:buChar char="•"/>
            </a:pPr>
            <a:r>
              <a:rPr lang="zh-CN" altLang="en-US" sz="2000" dirty="0">
                <a:solidFill>
                  <a:srgbClr val="003262"/>
                </a:solidFill>
              </a:rPr>
              <a:t>超参数</a:t>
            </a:r>
            <a:r>
              <a:rPr lang="en-US" altLang="zh-CN" sz="2000" dirty="0"/>
              <a:t>(Hyper-Parameter)</a:t>
            </a:r>
            <a:r>
              <a:rPr lang="zh-CN" altLang="en-US" sz="2000" dirty="0"/>
              <a:t>：用来定义模型结构或优化策略的参数</a:t>
            </a:r>
            <a:endParaRPr lang="en-US" altLang="zh-CN" sz="2000" dirty="0"/>
          </a:p>
        </p:txBody>
      </p:sp>
      <p:pic>
        <p:nvPicPr>
          <p:cNvPr id="11" name="图片 10">
            <a:extLst>
              <a:ext uri="{FF2B5EF4-FFF2-40B4-BE49-F238E27FC236}">
                <a16:creationId xmlns="" xmlns:a16="http://schemas.microsoft.com/office/drawing/2014/main" id="{6599284B-7061-C94A-8F7C-206F5221C6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2505" y="3249667"/>
            <a:ext cx="1981200" cy="630382"/>
          </a:xfrm>
          <a:prstGeom prst="rect">
            <a:avLst/>
          </a:prstGeom>
        </p:spPr>
      </p:pic>
      <p:sp>
        <p:nvSpPr>
          <p:cNvPr id="14" name="文本框 13">
            <a:extLst>
              <a:ext uri="{FF2B5EF4-FFF2-40B4-BE49-F238E27FC236}">
                <a16:creationId xmlns="" xmlns:a16="http://schemas.microsoft.com/office/drawing/2014/main" id="{8EFFFEC7-7557-A24E-A544-326F0A92C96A}"/>
              </a:ext>
            </a:extLst>
          </p:cNvPr>
          <p:cNvSpPr txBox="1"/>
          <p:nvPr/>
        </p:nvSpPr>
        <p:spPr>
          <a:xfrm>
            <a:off x="9792615" y="3365643"/>
            <a:ext cx="2305189" cy="784830"/>
          </a:xfrm>
          <a:prstGeom prst="rect">
            <a:avLst/>
          </a:prstGeom>
          <a:noFill/>
        </p:spPr>
        <p:txBody>
          <a:bodyPr wrap="square">
            <a:spAutoFit/>
          </a:bodyPr>
          <a:lstStyle/>
          <a:p>
            <a:pPr marL="342900" indent="-342900">
              <a:spcAft>
                <a:spcPts val="600"/>
              </a:spcAft>
              <a:buFont typeface="Arial" panose="020B0604020202020204" pitchFamily="34" charset="0"/>
              <a:buChar char="•"/>
            </a:pPr>
            <a:r>
              <a:rPr lang="zh-CN" altLang="en-US" sz="2000" dirty="0">
                <a:solidFill>
                  <a:srgbClr val="003262"/>
                </a:solidFill>
              </a:rPr>
              <a:t>梯度下降法</a:t>
            </a:r>
            <a:endParaRPr lang="en-US" altLang="zh-CN" sz="2000" dirty="0">
              <a:solidFill>
                <a:srgbClr val="003262"/>
              </a:solidFill>
            </a:endParaRPr>
          </a:p>
          <a:p>
            <a:pPr marL="342900" indent="-342900">
              <a:spcAft>
                <a:spcPts val="600"/>
              </a:spcAft>
              <a:buFont typeface="Arial" panose="020B0604020202020204" pitchFamily="34" charset="0"/>
              <a:buChar char="•"/>
            </a:pPr>
            <a:r>
              <a:rPr lang="zh-CN" altLang="en-US" sz="2000" dirty="0">
                <a:solidFill>
                  <a:srgbClr val="003262"/>
                </a:solidFill>
              </a:rPr>
              <a:t>随机梯度下降法</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 xmlns:a16="http://schemas.microsoft.com/office/drawing/2014/main" id="{A1C8BD4D-336D-6248-8A69-087B8AF8CFCA}"/>
                  </a:ext>
                </a:extLst>
              </p:cNvPr>
              <p:cNvSpPr txBox="1"/>
              <p:nvPr/>
            </p:nvSpPr>
            <p:spPr>
              <a:xfrm>
                <a:off x="8917404" y="4855906"/>
                <a:ext cx="3077267" cy="1154162"/>
              </a:xfrm>
              <a:prstGeom prst="rect">
                <a:avLst/>
              </a:prstGeom>
              <a:noFill/>
            </p:spPr>
            <p:txBody>
              <a:bodyPr wrap="square">
                <a:spAutoFit/>
              </a:bodyPr>
              <a:lstStyle/>
              <a:p>
                <a:pPr marL="342900" indent="-342900">
                  <a:spcAft>
                    <a:spcPts val="600"/>
                  </a:spcAft>
                  <a:buFont typeface="Arial" panose="020B0604020202020204" pitchFamily="34" charset="0"/>
                  <a:buChar char="•"/>
                </a:pPr>
                <a:r>
                  <a:rPr lang="zh-CN" altLang="en-US" sz="2400" dirty="0"/>
                  <a:t>机器学习</a:t>
                </a:r>
                <a14:m>
                  <m:oMath xmlns:m="http://schemas.openxmlformats.org/officeDocument/2006/math">
                    <m:r>
                      <a:rPr lang="en-US" altLang="zh-CN" sz="2400" b="0" i="1" smtClean="0">
                        <a:solidFill>
                          <a:srgbClr val="C00000"/>
                        </a:solidFill>
                        <a:latin typeface="Cambria Math" panose="02040503050406030204" pitchFamily="18" charset="0"/>
                      </a:rPr>
                      <m:t>≠</m:t>
                    </m:r>
                  </m:oMath>
                </a14:m>
                <a:r>
                  <a:rPr lang="zh-CN" altLang="en-US" sz="2400" dirty="0"/>
                  <a:t>优化！</a:t>
                </a:r>
                <a:endParaRPr lang="en-US" altLang="zh-CN" sz="2400" dirty="0"/>
              </a:p>
              <a:p>
                <a:pPr marL="800100" lvl="1" indent="-342900">
                  <a:spcAft>
                    <a:spcPts val="600"/>
                  </a:spcAft>
                  <a:buFont typeface="Arial" panose="020B0604020202020204" pitchFamily="34" charset="0"/>
                  <a:buChar char="•"/>
                </a:pPr>
                <a:r>
                  <a:rPr lang="zh-CN" altLang="en-US" sz="2000" dirty="0"/>
                  <a:t>例：最优化不考虑</a:t>
                </a:r>
                <a:r>
                  <a:rPr lang="zh-CN" altLang="en-US" sz="2000" dirty="0">
                    <a:solidFill>
                      <a:srgbClr val="C00000"/>
                    </a:solidFill>
                  </a:rPr>
                  <a:t>过拟合</a:t>
                </a:r>
                <a:r>
                  <a:rPr lang="zh-CN" altLang="en-US" sz="2000" dirty="0"/>
                  <a:t>问题</a:t>
                </a:r>
              </a:p>
            </p:txBody>
          </p:sp>
        </mc:Choice>
        <mc:Fallback xmlns="">
          <p:sp>
            <p:nvSpPr>
              <p:cNvPr id="15" name="文本框 14">
                <a:extLst>
                  <a:ext uri="{FF2B5EF4-FFF2-40B4-BE49-F238E27FC236}">
                    <a16:creationId xmlns:a16="http://schemas.microsoft.com/office/drawing/2014/main" id="{A1C8BD4D-336D-6248-8A69-087B8AF8CFCA}"/>
                  </a:ext>
                </a:extLst>
              </p:cNvPr>
              <p:cNvSpPr txBox="1">
                <a:spLocks noRot="1" noChangeAspect="1" noMove="1" noResize="1" noEditPoints="1" noAdjustHandles="1" noChangeArrowheads="1" noChangeShapeType="1" noTextEdit="1"/>
              </p:cNvSpPr>
              <p:nvPr/>
            </p:nvSpPr>
            <p:spPr>
              <a:xfrm>
                <a:off x="8917404" y="4855906"/>
                <a:ext cx="3077267" cy="1154162"/>
              </a:xfrm>
              <a:prstGeom prst="rect">
                <a:avLst/>
              </a:prstGeom>
              <a:blipFill>
                <a:blip r:embed="rId7"/>
                <a:stretch>
                  <a:fillRect l="-2881" t="-5435" b="-652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08676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1FCFFAB-C5DC-B047-B372-E0D599128ECD}"/>
              </a:ext>
            </a:extLst>
          </p:cNvPr>
          <p:cNvSpPr>
            <a:spLocks noGrp="1"/>
          </p:cNvSpPr>
          <p:nvPr>
            <p:ph type="title"/>
          </p:nvPr>
        </p:nvSpPr>
        <p:spPr>
          <a:xfrm>
            <a:off x="838200" y="1111096"/>
            <a:ext cx="10515600" cy="2113200"/>
          </a:xfrm>
        </p:spPr>
        <p:txBody>
          <a:bodyPr/>
          <a:lstStyle/>
          <a:p>
            <a:r>
              <a:rPr lang="zh-CN" altLang="en-US" dirty="0"/>
              <a:t>机器学习概论</a:t>
            </a:r>
            <a:endParaRPr kumimoji="1" lang="zh-CN" altLang="en-US" dirty="0"/>
          </a:p>
        </p:txBody>
      </p:sp>
      <p:sp>
        <p:nvSpPr>
          <p:cNvPr id="3" name="文本占位符 2">
            <a:extLst>
              <a:ext uri="{FF2B5EF4-FFF2-40B4-BE49-F238E27FC236}">
                <a16:creationId xmlns="" xmlns:a16="http://schemas.microsoft.com/office/drawing/2014/main" id="{16F7C1F0-C1A5-2F49-A4E9-5B4E49E58AE9}"/>
              </a:ext>
            </a:extLst>
          </p:cNvPr>
          <p:cNvSpPr>
            <a:spLocks noGrp="1"/>
          </p:cNvSpPr>
          <p:nvPr>
            <p:ph type="body" idx="1"/>
          </p:nvPr>
        </p:nvSpPr>
        <p:spPr>
          <a:xfrm>
            <a:off x="838200" y="3280997"/>
            <a:ext cx="10515600" cy="2113200"/>
          </a:xfrm>
        </p:spPr>
        <p:txBody>
          <a:bodyPr/>
          <a:lstStyle/>
          <a:p>
            <a:pPr marL="342900" indent="-342900">
              <a:buFont typeface="Arial" panose="020B0604020202020204" pitchFamily="34" charset="0"/>
              <a:buChar char="•"/>
            </a:pPr>
            <a:r>
              <a:rPr lang="zh-CN" altLang="en-US" dirty="0">
                <a:solidFill>
                  <a:srgbClr val="898989"/>
                </a:solidFill>
              </a:rPr>
              <a:t>机器学习原理与概念</a:t>
            </a:r>
          </a:p>
          <a:p>
            <a:pPr marL="342900" indent="-342900">
              <a:buFont typeface="Arial" panose="020B0604020202020204" pitchFamily="34" charset="0"/>
              <a:buChar char="•"/>
            </a:pPr>
            <a:r>
              <a:rPr lang="zh-CN" altLang="en-US" dirty="0">
                <a:solidFill>
                  <a:srgbClr val="003262"/>
                </a:solidFill>
              </a:rPr>
              <a:t>机器学习分类</a:t>
            </a:r>
          </a:p>
          <a:p>
            <a:pPr marL="342900" indent="-342900">
              <a:buFont typeface="Arial" panose="020B0604020202020204" pitchFamily="34" charset="0"/>
              <a:buChar char="•"/>
            </a:pPr>
            <a:r>
              <a:rPr lang="zh-CN" altLang="en-US" dirty="0" smtClean="0"/>
              <a:t>机器学习重要思想</a:t>
            </a:r>
            <a:endParaRPr lang="zh-CN" altLang="en-US" dirty="0"/>
          </a:p>
          <a:p>
            <a:pPr marL="342900" indent="-342900">
              <a:buFont typeface="Arial" panose="020B0604020202020204" pitchFamily="34" charset="0"/>
              <a:buChar char="•"/>
            </a:pPr>
            <a:r>
              <a:rPr lang="zh-CN" altLang="en-US" dirty="0"/>
              <a:t>机器学习与人工智能</a:t>
            </a:r>
          </a:p>
        </p:txBody>
      </p:sp>
      <p:sp>
        <p:nvSpPr>
          <p:cNvPr id="4" name="灯片编号占位符 3">
            <a:extLst>
              <a:ext uri="{FF2B5EF4-FFF2-40B4-BE49-F238E27FC236}">
                <a16:creationId xmlns="" xmlns:a16="http://schemas.microsoft.com/office/drawing/2014/main" id="{8F471CFB-8B77-7E4F-BA8F-59061C54ABB9}"/>
              </a:ext>
            </a:extLst>
          </p:cNvPr>
          <p:cNvSpPr>
            <a:spLocks noGrp="1"/>
          </p:cNvSpPr>
          <p:nvPr>
            <p:ph type="sldNum" sz="quarter" idx="12"/>
          </p:nvPr>
        </p:nvSpPr>
        <p:spPr/>
        <p:txBody>
          <a:bodyPr/>
          <a:lstStyle/>
          <a:p>
            <a:fld id="{2A5CA45D-1C57-0E40-B2E2-70663BF42DB7}" type="slidenum">
              <a:rPr kumimoji="1" lang="zh-CN" altLang="en-US" smtClean="0"/>
              <a:t>15</a:t>
            </a:fld>
            <a:endParaRPr kumimoji="1" lang="zh-CN" altLang="en-US"/>
          </a:p>
        </p:txBody>
      </p:sp>
    </p:spTree>
    <p:extLst>
      <p:ext uri="{BB962C8B-B14F-4D97-AF65-F5344CB8AC3E}">
        <p14:creationId xmlns:p14="http://schemas.microsoft.com/office/powerpoint/2010/main" val="211725277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09520A49-3774-D34E-B07C-8B4E8E9DCF97}"/>
              </a:ext>
            </a:extLst>
          </p:cNvPr>
          <p:cNvSpPr>
            <a:spLocks noGrp="1"/>
          </p:cNvSpPr>
          <p:nvPr>
            <p:ph type="title"/>
          </p:nvPr>
        </p:nvSpPr>
        <p:spPr/>
        <p:txBody>
          <a:bodyPr/>
          <a:lstStyle/>
          <a:p>
            <a:r>
              <a:rPr lang="zh-CN" altLang="en-US" dirty="0"/>
              <a:t>常见的机器学习类型</a:t>
            </a:r>
          </a:p>
        </p:txBody>
      </p:sp>
      <p:sp>
        <p:nvSpPr>
          <p:cNvPr id="4" name="灯片编号占位符 3">
            <a:extLst>
              <a:ext uri="{FF2B5EF4-FFF2-40B4-BE49-F238E27FC236}">
                <a16:creationId xmlns="" xmlns:a16="http://schemas.microsoft.com/office/drawing/2014/main" id="{B48C3F7E-3ABD-3B4A-90DD-74C6B9B7197F}"/>
              </a:ext>
            </a:extLst>
          </p:cNvPr>
          <p:cNvSpPr>
            <a:spLocks noGrp="1"/>
          </p:cNvSpPr>
          <p:nvPr>
            <p:ph type="sldNum" sz="quarter" idx="12"/>
          </p:nvPr>
        </p:nvSpPr>
        <p:spPr/>
        <p:txBody>
          <a:bodyPr/>
          <a:lstStyle/>
          <a:p>
            <a:fld id="{2A5CA45D-1C57-0E40-B2E2-70663BF42DB7}" type="slidenum">
              <a:rPr kumimoji="1" lang="zh-CN" altLang="en-US" smtClean="0"/>
              <a:t>16</a:t>
            </a:fld>
            <a:endParaRPr kumimoji="1" lang="zh-CN" altLang="en-US"/>
          </a:p>
        </p:txBody>
      </p:sp>
      <p:pic>
        <p:nvPicPr>
          <p:cNvPr id="8" name="图片 7">
            <a:extLst>
              <a:ext uri="{FF2B5EF4-FFF2-40B4-BE49-F238E27FC236}">
                <a16:creationId xmlns="" xmlns:a16="http://schemas.microsoft.com/office/drawing/2014/main" id="{89791AB2-C846-E949-82E6-E1CA0F5CBF62}"/>
              </a:ext>
            </a:extLst>
          </p:cNvPr>
          <p:cNvPicPr>
            <a:picLocks noChangeAspect="1"/>
          </p:cNvPicPr>
          <p:nvPr/>
        </p:nvPicPr>
        <p:blipFill>
          <a:blip r:embed="rId3"/>
          <a:stretch>
            <a:fillRect/>
          </a:stretch>
        </p:blipFill>
        <p:spPr>
          <a:xfrm>
            <a:off x="1588169" y="1656283"/>
            <a:ext cx="9252284" cy="4160482"/>
          </a:xfrm>
          <a:prstGeom prst="rect">
            <a:avLst/>
          </a:prstGeom>
        </p:spPr>
      </p:pic>
      <p:sp>
        <p:nvSpPr>
          <p:cNvPr id="2" name="矩形 1"/>
          <p:cNvSpPr/>
          <p:nvPr/>
        </p:nvSpPr>
        <p:spPr>
          <a:xfrm>
            <a:off x="2762250" y="1781175"/>
            <a:ext cx="7010400" cy="590550"/>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526956" y="1116698"/>
            <a:ext cx="3513221" cy="461665"/>
          </a:xfrm>
          <a:prstGeom prst="rect">
            <a:avLst/>
          </a:prstGeom>
          <a:noFill/>
        </p:spPr>
        <p:txBody>
          <a:bodyPr wrap="square" rtlCol="0">
            <a:spAutoFit/>
          </a:bodyPr>
          <a:lstStyle/>
          <a:p>
            <a:r>
              <a:rPr lang="zh-CN" altLang="en-US" sz="2400" dirty="0" smtClean="0">
                <a:solidFill>
                  <a:srgbClr val="C00000"/>
                </a:solidFill>
              </a:rPr>
              <a:t>机器学习三大范式</a:t>
            </a:r>
            <a:endParaRPr lang="zh-CN" altLang="en-US" sz="2400" dirty="0">
              <a:solidFill>
                <a:srgbClr val="C00000"/>
              </a:solidFill>
            </a:endParaRPr>
          </a:p>
        </p:txBody>
      </p:sp>
    </p:spTree>
    <p:extLst>
      <p:ext uri="{BB962C8B-B14F-4D97-AF65-F5344CB8AC3E}">
        <p14:creationId xmlns:p14="http://schemas.microsoft.com/office/powerpoint/2010/main" val="16523018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4727852A-F359-7D45-ABC1-2898CE8E103F}"/>
              </a:ext>
            </a:extLst>
          </p:cNvPr>
          <p:cNvSpPr>
            <a:spLocks noGrp="1"/>
          </p:cNvSpPr>
          <p:nvPr>
            <p:ph type="title"/>
          </p:nvPr>
        </p:nvSpPr>
        <p:spPr/>
        <p:txBody>
          <a:bodyPr>
            <a:normAutofit/>
          </a:bodyPr>
          <a:lstStyle/>
          <a:p>
            <a:r>
              <a:rPr lang="zh-CN" altLang="en-US" dirty="0"/>
              <a:t>监督学习</a:t>
            </a:r>
            <a:br>
              <a:rPr lang="zh-CN" altLang="en-US" dirty="0"/>
            </a:br>
            <a:r>
              <a:rPr lang="en-US" altLang="zh-CN" sz="2400" dirty="0"/>
              <a:t>(</a:t>
            </a:r>
            <a:r>
              <a:rPr lang="en" altLang="zh-CN" sz="2400" dirty="0"/>
              <a:t>Supervised Learning</a:t>
            </a:r>
            <a:r>
              <a:rPr lang="en-US" altLang="zh-CN" sz="2400" dirty="0"/>
              <a:t>)</a:t>
            </a:r>
            <a:endParaRPr lang="zh-CN" altLang="en-US" sz="2400" dirty="0"/>
          </a:p>
        </p:txBody>
      </p:sp>
      <p:sp>
        <p:nvSpPr>
          <p:cNvPr id="3" name="灯片编号占位符 2">
            <a:extLst>
              <a:ext uri="{FF2B5EF4-FFF2-40B4-BE49-F238E27FC236}">
                <a16:creationId xmlns="" xmlns:a16="http://schemas.microsoft.com/office/drawing/2014/main" id="{6D474890-1563-954F-A41E-6F730D46C444}"/>
              </a:ext>
            </a:extLst>
          </p:cNvPr>
          <p:cNvSpPr>
            <a:spLocks noGrp="1"/>
          </p:cNvSpPr>
          <p:nvPr>
            <p:ph type="sldNum" sz="quarter" idx="12"/>
          </p:nvPr>
        </p:nvSpPr>
        <p:spPr/>
        <p:txBody>
          <a:bodyPr/>
          <a:lstStyle/>
          <a:p>
            <a:fld id="{2A5CA45D-1C57-0E40-B2E2-70663BF42DB7}" type="slidenum">
              <a:rPr kumimoji="1" lang="zh-CN" altLang="en-US" smtClean="0"/>
              <a:t>17</a:t>
            </a:fld>
            <a:endParaRPr kumimoji="1" lang="zh-CN" altLang="en-US"/>
          </a:p>
        </p:txBody>
      </p:sp>
      <mc:AlternateContent xmlns:mc="http://schemas.openxmlformats.org/markup-compatibility/2006" xmlns:a14="http://schemas.microsoft.com/office/drawing/2010/main">
        <mc:Choice Requires="a14">
          <p:sp>
            <p:nvSpPr>
              <p:cNvPr id="6" name="TextBox 1">
                <a:extLst>
                  <a:ext uri="{FF2B5EF4-FFF2-40B4-BE49-F238E27FC236}">
                    <a16:creationId xmlns="" xmlns:a16="http://schemas.microsoft.com/office/drawing/2014/main" id="{12300E94-842A-0A4C-B04B-7A5151DDAF33}"/>
                  </a:ext>
                </a:extLst>
              </p:cNvPr>
              <p:cNvSpPr txBox="1"/>
              <p:nvPr/>
            </p:nvSpPr>
            <p:spPr>
              <a:xfrm>
                <a:off x="838200" y="1563074"/>
                <a:ext cx="10272963" cy="1200329"/>
              </a:xfrm>
              <a:prstGeom prst="rect">
                <a:avLst/>
              </a:prstGeom>
            </p:spPr>
            <p:txBody>
              <a:bodyPr vert="horz" wrap="square" lIns="91440" tIns="45720" rIns="91440" bIns="45720" rtlCol="0" anchor="ctr">
                <a:spAutoFit/>
              </a:bodyPr>
              <a:lstStyle/>
              <a:p>
                <a:pPr marL="342900" indent="-342900">
                  <a:lnSpc>
                    <a:spcPct val="120000"/>
                  </a:lnSpc>
                  <a:buFont typeface="Arial" pitchFamily="34" charset="0"/>
                  <a:buChar char="•"/>
                </a:pPr>
                <a:r>
                  <a:rPr lang="zh-CN" altLang="en-US" sz="2000" dirty="0" smtClean="0">
                    <a:latin typeface="+mn-ea"/>
                  </a:rPr>
                  <a:t>已知输入和输出的情况下训练出一个模型，将输入映射到输出</a:t>
                </a:r>
                <a:r>
                  <a:rPr lang="en-US" altLang="zh-CN" sz="2000" dirty="0">
                    <a:latin typeface="+mn-ea"/>
                  </a:rPr>
                  <a:t> </a:t>
                </a:r>
                <a14:m>
                  <m:oMath xmlns:m="http://schemas.openxmlformats.org/officeDocument/2006/math">
                    <m:r>
                      <a:rPr lang="en-US" altLang="zh-CN" sz="2000" i="1">
                        <a:latin typeface="Cambria Math" panose="02040503050406030204" pitchFamily="18" charset="0"/>
                        <a:ea typeface="Cambria Math" panose="02040503050406030204" pitchFamily="18" charset="0"/>
                      </a:rPr>
                      <m:t>𝑔</m:t>
                    </m:r>
                    <m:r>
                      <a:rPr lang="en-US" altLang="zh-CN" sz="2000" i="1">
                        <a:latin typeface="Cambria Math" panose="02040503050406030204" pitchFamily="18" charset="0"/>
                        <a:ea typeface="Cambria Math" panose="02040503050406030204" pitchFamily="18" charset="0"/>
                      </a:rPr>
                      <m:t> : </m:t>
                    </m:r>
                    <m:r>
                      <a:rPr lang="en-US" altLang="zh-CN" sz="2000" i="1">
                        <a:latin typeface="Cambria Math" panose="02040503050406030204" pitchFamily="18" charset="0"/>
                        <a:ea typeface="Cambria Math" panose="02040503050406030204" pitchFamily="18" charset="0"/>
                      </a:rPr>
                      <m:t>𝒳</m:t>
                    </m:r>
                    <m:r>
                      <a:rPr lang="en-US" altLang="zh-CN" sz="2000" i="1">
                        <a:latin typeface="Cambria Math" panose="02040503050406030204" pitchFamily="18" charset="0"/>
                        <a:ea typeface="Cambria Math" panose="02040503050406030204" pitchFamily="18" charset="0"/>
                      </a:rPr>
                      <m:t>→</m:t>
                    </m:r>
                    <m:r>
                      <a:rPr lang="en-US" altLang="zh-CN" sz="2000" i="1" dirty="0">
                        <a:latin typeface="Cambria Math" panose="02040503050406030204" pitchFamily="18" charset="0"/>
                      </a:rPr>
                      <m:t>𝒴</m:t>
                    </m:r>
                  </m:oMath>
                </a14:m>
                <a:endParaRPr lang="en-US" altLang="zh-CN" sz="2000" i="1" dirty="0">
                  <a:latin typeface="Cambria Math" panose="02040503050406030204" pitchFamily="18" charset="0"/>
                  <a:ea typeface="Cambria Math" panose="02040503050406030204" pitchFamily="18" charset="0"/>
                </a:endParaRPr>
              </a:p>
              <a:p>
                <a:pPr marL="342900" indent="-342900">
                  <a:lnSpc>
                    <a:spcPct val="120000"/>
                  </a:lnSpc>
                  <a:buFont typeface="Arial" pitchFamily="34" charset="0"/>
                  <a:buChar char="•"/>
                </a:pPr>
                <a:r>
                  <a:rPr lang="zh-CN" altLang="en-US" sz="2000" dirty="0">
                    <a:latin typeface="+mn-ea"/>
                    <a:ea typeface="+mn-ea"/>
                  </a:rPr>
                  <a:t>通过学习</a:t>
                </a:r>
                <a:r>
                  <a:rPr lang="zh-CN" altLang="en-US" sz="2000" dirty="0">
                    <a:solidFill>
                      <a:srgbClr val="C00000"/>
                    </a:solidFill>
                    <a:latin typeface="+mn-ea"/>
                    <a:ea typeface="+mn-ea"/>
                  </a:rPr>
                  <a:t>标记的训练样本</a:t>
                </a:r>
                <a:r>
                  <a:rPr lang="zh-CN" altLang="en-US" sz="2000" dirty="0">
                    <a:latin typeface="+mn-ea"/>
                    <a:ea typeface="+mn-ea"/>
                  </a:rPr>
                  <a:t>来构建</a:t>
                </a:r>
                <a:r>
                  <a:rPr lang="zh-CN" altLang="en-US" sz="2000" dirty="0">
                    <a:latin typeface="+mn-ea"/>
                  </a:rPr>
                  <a:t>预测模型，并依此模型推测新的实例</a:t>
                </a:r>
                <a:endParaRPr lang="en-US" altLang="zh-CN" sz="2000" dirty="0">
                  <a:latin typeface="+mn-ea"/>
                  <a:ea typeface="+mn-ea"/>
                </a:endParaRPr>
              </a:p>
              <a:p>
                <a:pPr marL="342900" indent="-342900">
                  <a:lnSpc>
                    <a:spcPct val="120000"/>
                  </a:lnSpc>
                  <a:buFont typeface="Arial" pitchFamily="34" charset="0"/>
                  <a:buChar char="•"/>
                </a:pPr>
                <a:r>
                  <a:rPr lang="zh-CN" altLang="en-US" sz="2000" dirty="0">
                    <a:latin typeface="+mn-ea"/>
                  </a:rPr>
                  <a:t>输出可以是一个连续的值（称为</a:t>
                </a:r>
                <a:r>
                  <a:rPr lang="zh-CN" altLang="en-US" sz="2000" dirty="0">
                    <a:solidFill>
                      <a:srgbClr val="C00000"/>
                    </a:solidFill>
                    <a:latin typeface="+mn-ea"/>
                  </a:rPr>
                  <a:t>回归分析</a:t>
                </a:r>
                <a:r>
                  <a:rPr lang="zh-CN" altLang="en-US" sz="2000" dirty="0">
                    <a:latin typeface="+mn-ea"/>
                  </a:rPr>
                  <a:t>），或是预测一个分类标签（称作</a:t>
                </a:r>
                <a:r>
                  <a:rPr lang="zh-CN" altLang="en-US" sz="2000" dirty="0">
                    <a:solidFill>
                      <a:srgbClr val="C00000"/>
                    </a:solidFill>
                    <a:latin typeface="+mn-ea"/>
                  </a:rPr>
                  <a:t>分类</a:t>
                </a:r>
                <a:r>
                  <a:rPr lang="zh-CN" altLang="en-US" sz="2000" dirty="0">
                    <a:latin typeface="+mn-ea"/>
                  </a:rPr>
                  <a:t>）</a:t>
                </a:r>
              </a:p>
            </p:txBody>
          </p:sp>
        </mc:Choice>
        <mc:Fallback xmlns="">
          <p:sp>
            <p:nvSpPr>
              <p:cNvPr id="6" name="TextBox 1">
                <a:extLst>
                  <a:ext uri="{FF2B5EF4-FFF2-40B4-BE49-F238E27FC236}">
                    <a16:creationId xmlns:a16="http://schemas.microsoft.com/office/drawing/2014/main" xmlns:a14="http://schemas.microsoft.com/office/drawing/2010/main" xmlns="" id="{12300E94-842A-0A4C-B04B-7A5151DDAF33}"/>
                  </a:ext>
                </a:extLst>
              </p:cNvPr>
              <p:cNvSpPr txBox="1">
                <a:spLocks noRot="1" noChangeAspect="1" noMove="1" noResize="1" noEditPoints="1" noAdjustHandles="1" noChangeArrowheads="1" noChangeShapeType="1" noTextEdit="1"/>
              </p:cNvSpPr>
              <p:nvPr/>
            </p:nvSpPr>
            <p:spPr>
              <a:xfrm>
                <a:off x="838200" y="1563074"/>
                <a:ext cx="10272963" cy="1200329"/>
              </a:xfrm>
              <a:prstGeom prst="rect">
                <a:avLst/>
              </a:prstGeom>
              <a:blipFill rotWithShape="0">
                <a:blip r:embed="rId2"/>
                <a:stretch>
                  <a:fillRect l="-534" t="-1015" b="-5076"/>
                </a:stretch>
              </a:blipFill>
            </p:spPr>
            <p:txBody>
              <a:bodyPr/>
              <a:lstStyle/>
              <a:p>
                <a:r>
                  <a:rPr lang="zh-CN" altLang="en-US">
                    <a:noFill/>
                  </a:rPr>
                  <a:t> </a:t>
                </a:r>
              </a:p>
            </p:txBody>
          </p:sp>
        </mc:Fallback>
      </mc:AlternateContent>
      <p:pic>
        <p:nvPicPr>
          <p:cNvPr id="7" name="图片 6">
            <a:extLst>
              <a:ext uri="{FF2B5EF4-FFF2-40B4-BE49-F238E27FC236}">
                <a16:creationId xmlns="" xmlns:a16="http://schemas.microsoft.com/office/drawing/2014/main" id="{D6B8C32B-9F00-774D-8965-243C2549990A}"/>
              </a:ext>
            </a:extLst>
          </p:cNvPr>
          <p:cNvPicPr>
            <a:picLocks noChangeAspect="1"/>
          </p:cNvPicPr>
          <p:nvPr/>
        </p:nvPicPr>
        <p:blipFill>
          <a:blip r:embed="rId3"/>
          <a:stretch>
            <a:fillRect/>
          </a:stretch>
        </p:blipFill>
        <p:spPr>
          <a:xfrm>
            <a:off x="548690" y="3128211"/>
            <a:ext cx="8754320" cy="2415314"/>
          </a:xfrm>
          <a:prstGeom prst="rect">
            <a:avLst/>
          </a:prstGeom>
        </p:spPr>
      </p:pic>
      <p:sp>
        <p:nvSpPr>
          <p:cNvPr id="8" name="内容占位符 3">
            <a:extLst>
              <a:ext uri="{FF2B5EF4-FFF2-40B4-BE49-F238E27FC236}">
                <a16:creationId xmlns="" xmlns:a16="http://schemas.microsoft.com/office/drawing/2014/main" id="{4AC567D9-E4DE-924F-A50A-CE18081FEFE5}"/>
              </a:ext>
            </a:extLst>
          </p:cNvPr>
          <p:cNvSpPr>
            <a:spLocks noGrp="1"/>
          </p:cNvSpPr>
          <p:nvPr>
            <p:ph idx="1"/>
          </p:nvPr>
        </p:nvSpPr>
        <p:spPr>
          <a:xfrm>
            <a:off x="9129600" y="2854800"/>
            <a:ext cx="2595814" cy="3028393"/>
          </a:xfrm>
        </p:spPr>
        <p:txBody>
          <a:bodyPr wrap="square" lIns="90000">
            <a:spAutoFit/>
          </a:bodyPr>
          <a:lstStyle/>
          <a:p>
            <a:pPr>
              <a:lnSpc>
                <a:spcPct val="120000"/>
              </a:lnSpc>
            </a:pPr>
            <a:r>
              <a:rPr lang="zh-CN" altLang="en-US" sz="2000" dirty="0">
                <a:solidFill>
                  <a:schemeClr val="tx1"/>
                </a:solidFill>
              </a:rPr>
              <a:t>典型</a:t>
            </a:r>
            <a:r>
              <a:rPr lang="zh-CN" altLang="en-US" sz="2000" dirty="0">
                <a:solidFill>
                  <a:srgbClr val="C00000"/>
                </a:solidFill>
              </a:rPr>
              <a:t>监督学习</a:t>
            </a:r>
            <a:r>
              <a:rPr lang="zh-CN" altLang="en-US" sz="2000" dirty="0">
                <a:solidFill>
                  <a:schemeClr val="tx1"/>
                </a:solidFill>
              </a:rPr>
              <a:t>算法</a:t>
            </a:r>
            <a:endParaRPr lang="en-US" altLang="zh-CN" sz="2000" dirty="0">
              <a:solidFill>
                <a:schemeClr val="tx1"/>
              </a:solidFill>
            </a:endParaRPr>
          </a:p>
          <a:p>
            <a:pPr lvl="1">
              <a:lnSpc>
                <a:spcPct val="120000"/>
              </a:lnSpc>
            </a:pPr>
            <a:r>
              <a:rPr lang="zh-CN" altLang="en-US" sz="2000" dirty="0">
                <a:solidFill>
                  <a:schemeClr val="tx1"/>
                </a:solidFill>
              </a:rPr>
              <a:t>朴素贝叶斯</a:t>
            </a:r>
          </a:p>
          <a:p>
            <a:pPr lvl="1">
              <a:lnSpc>
                <a:spcPct val="120000"/>
              </a:lnSpc>
            </a:pPr>
            <a:r>
              <a:rPr lang="zh-CN" altLang="en-US" sz="2000" dirty="0">
                <a:solidFill>
                  <a:schemeClr val="tx1"/>
                </a:solidFill>
              </a:rPr>
              <a:t>决策树</a:t>
            </a:r>
            <a:endParaRPr lang="en-US" altLang="zh-CN" sz="2000" dirty="0">
              <a:solidFill>
                <a:schemeClr val="tx1"/>
              </a:solidFill>
            </a:endParaRPr>
          </a:p>
          <a:p>
            <a:pPr lvl="1">
              <a:lnSpc>
                <a:spcPct val="120000"/>
              </a:lnSpc>
            </a:pPr>
            <a:r>
              <a:rPr lang="zh-CN" altLang="en-US" sz="2000" dirty="0">
                <a:solidFill>
                  <a:schemeClr val="tx1"/>
                </a:solidFill>
              </a:rPr>
              <a:t>支持向量机</a:t>
            </a:r>
          </a:p>
          <a:p>
            <a:pPr lvl="1">
              <a:lnSpc>
                <a:spcPct val="120000"/>
              </a:lnSpc>
            </a:pPr>
            <a:r>
              <a:rPr lang="zh-CN" altLang="en-US" sz="2000" dirty="0">
                <a:solidFill>
                  <a:schemeClr val="tx1"/>
                </a:solidFill>
              </a:rPr>
              <a:t>线性回归</a:t>
            </a:r>
          </a:p>
          <a:p>
            <a:pPr lvl="1">
              <a:lnSpc>
                <a:spcPct val="120000"/>
              </a:lnSpc>
            </a:pPr>
            <a:r>
              <a:rPr lang="zh-CN" altLang="en-US" sz="2000" dirty="0">
                <a:solidFill>
                  <a:schemeClr val="tx1"/>
                </a:solidFill>
              </a:rPr>
              <a:t>神经网络</a:t>
            </a:r>
            <a:endParaRPr lang="en-US" altLang="zh-CN" sz="2000" dirty="0">
              <a:solidFill>
                <a:schemeClr val="tx1"/>
              </a:solidFill>
            </a:endParaRPr>
          </a:p>
          <a:p>
            <a:pPr lvl="1">
              <a:lnSpc>
                <a:spcPct val="120000"/>
              </a:lnSpc>
            </a:pPr>
            <a:r>
              <a:rPr lang="en-US" altLang="zh-CN" sz="2000" dirty="0">
                <a:solidFill>
                  <a:schemeClr val="tx1"/>
                </a:solidFill>
              </a:rPr>
              <a:t>……</a:t>
            </a:r>
            <a:endParaRPr lang="zh-CN" altLang="en-US" sz="2000" dirty="0">
              <a:solidFill>
                <a:schemeClr val="tx1"/>
              </a:solidFill>
            </a:endParaRPr>
          </a:p>
        </p:txBody>
      </p:sp>
    </p:spTree>
    <p:extLst>
      <p:ext uri="{BB962C8B-B14F-4D97-AF65-F5344CB8AC3E}">
        <p14:creationId xmlns:p14="http://schemas.microsoft.com/office/powerpoint/2010/main" val="398702458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灯片编号占位符 3">
            <a:extLst>
              <a:ext uri="{FF2B5EF4-FFF2-40B4-BE49-F238E27FC236}">
                <a16:creationId xmlns="" xmlns:a16="http://schemas.microsoft.com/office/drawing/2014/main" id="{DFF62D62-B9A9-4B41-B111-54C07BC73C86}"/>
              </a:ext>
            </a:extLst>
          </p:cNvPr>
          <p:cNvSpPr>
            <a:spLocks noGrp="1"/>
          </p:cNvSpPr>
          <p:nvPr>
            <p:ph type="sldNum" sz="quarter" idx="12"/>
          </p:nvPr>
        </p:nvSpPr>
        <p:spPr/>
        <p:txBody>
          <a:bodyPr/>
          <a:lstStyle/>
          <a:p>
            <a:fld id="{2A5CA45D-1C57-0E40-B2E2-70663BF42DB7}" type="slidenum">
              <a:rPr kumimoji="1" lang="zh-CN" altLang="en-US" smtClean="0"/>
              <a:t>18</a:t>
            </a:fld>
            <a:endParaRPr kumimoji="1" lang="zh-CN" altLang="en-US"/>
          </a:p>
        </p:txBody>
      </p:sp>
      <p:pic>
        <p:nvPicPr>
          <p:cNvPr id="5" name="图片 4">
            <a:extLst>
              <a:ext uri="{FF2B5EF4-FFF2-40B4-BE49-F238E27FC236}">
                <a16:creationId xmlns="" xmlns:a16="http://schemas.microsoft.com/office/drawing/2014/main" id="{7C29C112-A5CF-7040-85E0-42B1A6AE74F4}"/>
              </a:ext>
            </a:extLst>
          </p:cNvPr>
          <p:cNvPicPr>
            <a:picLocks noChangeAspect="1"/>
          </p:cNvPicPr>
          <p:nvPr/>
        </p:nvPicPr>
        <p:blipFill>
          <a:blip r:embed="rId2"/>
          <a:stretch>
            <a:fillRect/>
          </a:stretch>
        </p:blipFill>
        <p:spPr>
          <a:xfrm>
            <a:off x="3218769" y="0"/>
            <a:ext cx="6572610" cy="6858000"/>
          </a:xfrm>
          <a:prstGeom prst="rect">
            <a:avLst/>
          </a:prstGeom>
        </p:spPr>
      </p:pic>
      <p:sp>
        <p:nvSpPr>
          <p:cNvPr id="6" name="TextBox 1">
            <a:extLst>
              <a:ext uri="{FF2B5EF4-FFF2-40B4-BE49-F238E27FC236}">
                <a16:creationId xmlns="" xmlns:a16="http://schemas.microsoft.com/office/drawing/2014/main" id="{38433A82-E7C9-E445-A4F5-3F598E9300AD}"/>
              </a:ext>
            </a:extLst>
          </p:cNvPr>
          <p:cNvSpPr txBox="1"/>
          <p:nvPr/>
        </p:nvSpPr>
        <p:spPr>
          <a:xfrm>
            <a:off x="1367591" y="2770887"/>
            <a:ext cx="1688430" cy="781945"/>
          </a:xfrm>
          <a:prstGeom prst="rect">
            <a:avLst/>
          </a:prstGeom>
        </p:spPr>
        <p:txBody>
          <a:bodyPr vert="horz" wrap="square" lIns="91440" tIns="45720" rIns="91440" bIns="45720" rtlCol="0" anchor="ctr">
            <a:spAutoFit/>
          </a:bodyPr>
          <a:lstStyle/>
          <a:p>
            <a:pPr marL="342900" indent="-342900">
              <a:lnSpc>
                <a:spcPct val="120000"/>
              </a:lnSpc>
              <a:buFont typeface="Arial" pitchFamily="34" charset="0"/>
              <a:buChar char="•"/>
            </a:pPr>
            <a:r>
              <a:rPr lang="zh-CN" altLang="en-US" sz="2000" dirty="0">
                <a:latin typeface="+mn-ea"/>
              </a:rPr>
              <a:t>主流监督学习算法</a:t>
            </a:r>
          </a:p>
        </p:txBody>
      </p:sp>
    </p:spTree>
    <p:extLst>
      <p:ext uri="{BB962C8B-B14F-4D97-AF65-F5344CB8AC3E}">
        <p14:creationId xmlns:p14="http://schemas.microsoft.com/office/powerpoint/2010/main" val="1263531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4727852A-F359-7D45-ABC1-2898CE8E103F}"/>
              </a:ext>
            </a:extLst>
          </p:cNvPr>
          <p:cNvSpPr>
            <a:spLocks noGrp="1"/>
          </p:cNvSpPr>
          <p:nvPr>
            <p:ph type="title"/>
          </p:nvPr>
        </p:nvSpPr>
        <p:spPr/>
        <p:txBody>
          <a:bodyPr>
            <a:normAutofit/>
          </a:bodyPr>
          <a:lstStyle/>
          <a:p>
            <a:r>
              <a:rPr lang="zh-CN" altLang="en-US" dirty="0"/>
              <a:t>无监督学习</a:t>
            </a:r>
            <a:br>
              <a:rPr lang="zh-CN" altLang="en-US" dirty="0"/>
            </a:br>
            <a:r>
              <a:rPr lang="en-US" altLang="zh-CN" sz="2400" dirty="0"/>
              <a:t>(</a:t>
            </a:r>
            <a:r>
              <a:rPr lang="en" altLang="zh-CN" sz="2400" dirty="0"/>
              <a:t>Unsupervised Learning</a:t>
            </a:r>
            <a:r>
              <a:rPr lang="en-US" altLang="zh-CN" sz="2400" dirty="0"/>
              <a:t>)</a:t>
            </a:r>
            <a:endParaRPr lang="zh-CN" altLang="en-US" sz="2400" dirty="0"/>
          </a:p>
        </p:txBody>
      </p:sp>
      <p:sp>
        <p:nvSpPr>
          <p:cNvPr id="3" name="灯片编号占位符 2">
            <a:extLst>
              <a:ext uri="{FF2B5EF4-FFF2-40B4-BE49-F238E27FC236}">
                <a16:creationId xmlns="" xmlns:a16="http://schemas.microsoft.com/office/drawing/2014/main" id="{6D474890-1563-954F-A41E-6F730D46C444}"/>
              </a:ext>
            </a:extLst>
          </p:cNvPr>
          <p:cNvSpPr>
            <a:spLocks noGrp="1"/>
          </p:cNvSpPr>
          <p:nvPr>
            <p:ph type="sldNum" sz="quarter" idx="12"/>
          </p:nvPr>
        </p:nvSpPr>
        <p:spPr/>
        <p:txBody>
          <a:bodyPr/>
          <a:lstStyle/>
          <a:p>
            <a:fld id="{2A5CA45D-1C57-0E40-B2E2-70663BF42DB7}" type="slidenum">
              <a:rPr kumimoji="1" lang="zh-CN" altLang="en-US" smtClean="0"/>
              <a:t>19</a:t>
            </a:fld>
            <a:endParaRPr kumimoji="1" lang="zh-CN" altLang="en-US"/>
          </a:p>
        </p:txBody>
      </p:sp>
      <p:sp>
        <p:nvSpPr>
          <p:cNvPr id="6" name="TextBox 5">
            <a:extLst>
              <a:ext uri="{FF2B5EF4-FFF2-40B4-BE49-F238E27FC236}">
                <a16:creationId xmlns="" xmlns:a16="http://schemas.microsoft.com/office/drawing/2014/main" id="{CE93AF63-D384-4946-9BB0-2F5E0DB6A7F4}"/>
              </a:ext>
            </a:extLst>
          </p:cNvPr>
          <p:cNvSpPr txBox="1"/>
          <p:nvPr/>
        </p:nvSpPr>
        <p:spPr>
          <a:xfrm>
            <a:off x="838200" y="1587600"/>
            <a:ext cx="8630653" cy="1151277"/>
          </a:xfrm>
          <a:prstGeom prst="rect">
            <a:avLst/>
          </a:prstGeom>
        </p:spPr>
        <p:txBody>
          <a:bodyPr vert="horz" wrap="square" lIns="91440" tIns="45720" rIns="91440" bIns="45720" rtlCol="0" anchor="ctr">
            <a:spAutoFit/>
          </a:bodyPr>
          <a:lstStyle/>
          <a:p>
            <a:pPr marL="342900" indent="-342900">
              <a:lnSpc>
                <a:spcPct val="120000"/>
              </a:lnSpc>
              <a:buFont typeface="Arial" pitchFamily="34" charset="0"/>
              <a:buChar char="•"/>
            </a:pPr>
            <a:r>
              <a:rPr lang="zh-CN" altLang="en-US" sz="2000" dirty="0">
                <a:solidFill>
                  <a:srgbClr val="C00000"/>
                </a:solidFill>
                <a:latin typeface="+mn-ea"/>
              </a:rPr>
              <a:t>不给定</a:t>
            </a:r>
            <a:r>
              <a:rPr lang="zh-CN" altLang="en-US" sz="2000" dirty="0">
                <a:latin typeface="+mn-ea"/>
              </a:rPr>
              <a:t>事先标记过的训练示例，自动对输入的数据进行分析</a:t>
            </a:r>
            <a:endParaRPr lang="en-US" altLang="zh-CN" sz="2000" dirty="0">
              <a:latin typeface="+mn-ea"/>
            </a:endParaRPr>
          </a:p>
          <a:p>
            <a:pPr marL="342900" indent="-342900">
              <a:lnSpc>
                <a:spcPct val="120000"/>
              </a:lnSpc>
              <a:buFont typeface="Arial" pitchFamily="34" charset="0"/>
              <a:buChar char="•"/>
            </a:pPr>
            <a:r>
              <a:rPr lang="zh-CN" altLang="en-US" sz="2000" dirty="0">
                <a:latin typeface="+mn-ea"/>
              </a:rPr>
              <a:t>不需要数据标注，对大数据分析很重要，但在实际应用中性能受限</a:t>
            </a:r>
          </a:p>
          <a:p>
            <a:pPr marL="342900" indent="-342900">
              <a:lnSpc>
                <a:spcPct val="120000"/>
              </a:lnSpc>
              <a:buFont typeface="Arial" pitchFamily="34" charset="0"/>
              <a:buChar char="•"/>
            </a:pPr>
            <a:r>
              <a:rPr lang="zh-CN" altLang="en-US" sz="2000" dirty="0">
                <a:latin typeface="+mn-ea"/>
              </a:rPr>
              <a:t>包括聚类、降维等</a:t>
            </a:r>
            <a:endParaRPr lang="en-US" altLang="zh-CN" sz="2000" dirty="0">
              <a:latin typeface="+mn-ea"/>
            </a:endParaRPr>
          </a:p>
        </p:txBody>
      </p:sp>
      <p:pic>
        <p:nvPicPr>
          <p:cNvPr id="7" name="图片 6">
            <a:extLst>
              <a:ext uri="{FF2B5EF4-FFF2-40B4-BE49-F238E27FC236}">
                <a16:creationId xmlns="" xmlns:a16="http://schemas.microsoft.com/office/drawing/2014/main" id="{0836097E-2366-6242-B9F3-01B4DF0D8EE4}"/>
              </a:ext>
            </a:extLst>
          </p:cNvPr>
          <p:cNvPicPr>
            <a:picLocks noChangeAspect="1"/>
          </p:cNvPicPr>
          <p:nvPr/>
        </p:nvPicPr>
        <p:blipFill>
          <a:blip r:embed="rId3"/>
          <a:stretch>
            <a:fillRect/>
          </a:stretch>
        </p:blipFill>
        <p:spPr>
          <a:xfrm>
            <a:off x="1644999" y="2853727"/>
            <a:ext cx="6789137" cy="2879530"/>
          </a:xfrm>
          <a:prstGeom prst="rect">
            <a:avLst/>
          </a:prstGeom>
        </p:spPr>
      </p:pic>
      <p:sp>
        <p:nvSpPr>
          <p:cNvPr id="8" name="内容占位符 3">
            <a:extLst>
              <a:ext uri="{FF2B5EF4-FFF2-40B4-BE49-F238E27FC236}">
                <a16:creationId xmlns="" xmlns:a16="http://schemas.microsoft.com/office/drawing/2014/main" id="{75C7F68C-912E-304A-8F64-597D78524BDA}"/>
              </a:ext>
            </a:extLst>
          </p:cNvPr>
          <p:cNvSpPr>
            <a:spLocks noGrp="1"/>
          </p:cNvSpPr>
          <p:nvPr>
            <p:ph idx="1"/>
          </p:nvPr>
        </p:nvSpPr>
        <p:spPr>
          <a:xfrm>
            <a:off x="9131310" y="2853727"/>
            <a:ext cx="2743200" cy="2161489"/>
          </a:xfrm>
        </p:spPr>
        <p:txBody>
          <a:bodyPr wrap="square" lIns="90000">
            <a:spAutoFit/>
          </a:bodyPr>
          <a:lstStyle/>
          <a:p>
            <a:pPr>
              <a:lnSpc>
                <a:spcPct val="120000"/>
              </a:lnSpc>
            </a:pPr>
            <a:r>
              <a:rPr lang="zh-CN" altLang="en-US" sz="2000" dirty="0">
                <a:solidFill>
                  <a:schemeClr val="tx1"/>
                </a:solidFill>
              </a:rPr>
              <a:t>典型</a:t>
            </a:r>
            <a:r>
              <a:rPr lang="zh-CN" altLang="en-US" sz="2000" dirty="0">
                <a:solidFill>
                  <a:srgbClr val="C00000"/>
                </a:solidFill>
              </a:rPr>
              <a:t>无监督学习</a:t>
            </a:r>
            <a:r>
              <a:rPr lang="zh-CN" altLang="en-US" sz="2000" dirty="0">
                <a:solidFill>
                  <a:schemeClr val="tx1"/>
                </a:solidFill>
              </a:rPr>
              <a:t>算法</a:t>
            </a:r>
            <a:endParaRPr lang="en-US" altLang="zh-CN" sz="2000" dirty="0">
              <a:solidFill>
                <a:schemeClr val="tx1"/>
              </a:solidFill>
            </a:endParaRPr>
          </a:p>
          <a:p>
            <a:pPr lvl="1">
              <a:lnSpc>
                <a:spcPct val="120000"/>
              </a:lnSpc>
            </a:pPr>
            <a:r>
              <a:rPr lang="zh-CN" altLang="en-US" sz="2000" dirty="0">
                <a:solidFill>
                  <a:schemeClr val="tx1"/>
                </a:solidFill>
              </a:rPr>
              <a:t>聚类：</a:t>
            </a:r>
            <a:r>
              <a:rPr lang="en" altLang="zh-CN" sz="2000" dirty="0">
                <a:solidFill>
                  <a:schemeClr val="tx1"/>
                </a:solidFill>
              </a:rPr>
              <a:t>K-</a:t>
            </a:r>
            <a:r>
              <a:rPr lang="zh-CN" altLang="en-US" sz="2000" dirty="0">
                <a:solidFill>
                  <a:schemeClr val="tx1"/>
                </a:solidFill>
              </a:rPr>
              <a:t>均值</a:t>
            </a:r>
          </a:p>
          <a:p>
            <a:pPr lvl="1">
              <a:lnSpc>
                <a:spcPct val="120000"/>
              </a:lnSpc>
            </a:pPr>
            <a:r>
              <a:rPr lang="zh-CN" altLang="en-US" sz="2000" dirty="0">
                <a:solidFill>
                  <a:schemeClr val="tx1"/>
                </a:solidFill>
              </a:rPr>
              <a:t>降维：</a:t>
            </a:r>
            <a:r>
              <a:rPr lang="en" altLang="zh-CN" sz="2000" dirty="0">
                <a:solidFill>
                  <a:schemeClr val="tx1"/>
                </a:solidFill>
              </a:rPr>
              <a:t>PCA</a:t>
            </a:r>
          </a:p>
          <a:p>
            <a:pPr lvl="1">
              <a:lnSpc>
                <a:spcPct val="120000"/>
              </a:lnSpc>
            </a:pPr>
            <a:r>
              <a:rPr lang="zh-CN" altLang="en-US" sz="2000" dirty="0">
                <a:solidFill>
                  <a:schemeClr val="tx1"/>
                </a:solidFill>
              </a:rPr>
              <a:t>自编码器</a:t>
            </a:r>
          </a:p>
          <a:p>
            <a:pPr lvl="1">
              <a:lnSpc>
                <a:spcPct val="120000"/>
              </a:lnSpc>
            </a:pPr>
            <a:r>
              <a:rPr lang="en-US" altLang="zh-CN" sz="2000" dirty="0">
                <a:solidFill>
                  <a:schemeClr val="tx1"/>
                </a:solidFill>
              </a:rPr>
              <a:t>……</a:t>
            </a:r>
            <a:endParaRPr lang="zh-CN" altLang="en-US" sz="2000" dirty="0">
              <a:solidFill>
                <a:schemeClr val="tx1"/>
              </a:solidFill>
            </a:endParaRPr>
          </a:p>
        </p:txBody>
      </p:sp>
    </p:spTree>
    <p:extLst>
      <p:ext uri="{BB962C8B-B14F-4D97-AF65-F5344CB8AC3E}">
        <p14:creationId xmlns:p14="http://schemas.microsoft.com/office/powerpoint/2010/main" val="27162699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48F91BD9-D201-3046-AA4D-3FA047A4F591}"/>
              </a:ext>
            </a:extLst>
          </p:cNvPr>
          <p:cNvSpPr>
            <a:spLocks noGrp="1"/>
          </p:cNvSpPr>
          <p:nvPr>
            <p:ph type="title"/>
          </p:nvPr>
        </p:nvSpPr>
        <p:spPr/>
        <p:txBody>
          <a:bodyPr>
            <a:normAutofit/>
          </a:bodyPr>
          <a:lstStyle/>
          <a:p>
            <a:r>
              <a:rPr lang="zh-CN" altLang="en-US" dirty="0"/>
              <a:t>基于实例的系统</a:t>
            </a:r>
            <a:r>
              <a:rPr lang="en-US" altLang="zh-CN" dirty="0"/>
              <a:t/>
            </a:r>
            <a:br>
              <a:rPr lang="en-US" altLang="zh-CN" dirty="0"/>
            </a:br>
            <a:r>
              <a:rPr lang="en-US" altLang="zh-CN" sz="2400" dirty="0"/>
              <a:t>(</a:t>
            </a:r>
            <a:r>
              <a:rPr lang="en" altLang="zh-CN" sz="2400" dirty="0"/>
              <a:t>Case-Based Systems, CBS)</a:t>
            </a:r>
            <a:endParaRPr lang="en" altLang="zh-CN" dirty="0"/>
          </a:p>
        </p:txBody>
      </p:sp>
      <p:sp>
        <p:nvSpPr>
          <p:cNvPr id="9" name="文本占位符 8">
            <a:extLst>
              <a:ext uri="{FF2B5EF4-FFF2-40B4-BE49-F238E27FC236}">
                <a16:creationId xmlns="" xmlns:a16="http://schemas.microsoft.com/office/drawing/2014/main" id="{A0500332-D597-0544-AABD-DBCE2C3D08AF}"/>
              </a:ext>
            </a:extLst>
          </p:cNvPr>
          <p:cNvSpPr>
            <a:spLocks noGrp="1"/>
          </p:cNvSpPr>
          <p:nvPr>
            <p:ph type="body" idx="1"/>
          </p:nvPr>
        </p:nvSpPr>
        <p:spPr>
          <a:xfrm>
            <a:off x="839788" y="1587599"/>
            <a:ext cx="10954279" cy="1108799"/>
          </a:xfrm>
        </p:spPr>
        <p:txBody>
          <a:bodyPr anchor="t">
            <a:normAutofit/>
          </a:bodyPr>
          <a:lstStyle/>
          <a:p>
            <a:r>
              <a:rPr lang="zh-CN" altLang="en" sz="2800" b="0" dirty="0"/>
              <a:t>实际</a:t>
            </a:r>
            <a:r>
              <a:rPr lang="zh-CN" altLang="en-US" sz="2800" b="0" dirty="0"/>
              <a:t>情况中</a:t>
            </a:r>
            <a:endParaRPr lang="en-US" altLang="zh-CN" sz="2800" b="0" dirty="0"/>
          </a:p>
          <a:p>
            <a:r>
              <a:rPr lang="zh-CN" altLang="en-US" sz="2800" b="0" dirty="0"/>
              <a:t>可能对问题的了解非常少，或基本上没有有关求解的知识</a:t>
            </a:r>
            <a:endParaRPr lang="en-US" altLang="zh-CN" sz="2800" b="0" dirty="0"/>
          </a:p>
        </p:txBody>
      </p:sp>
      <mc:AlternateContent xmlns:mc="http://schemas.openxmlformats.org/markup-compatibility/2006" xmlns:a14="http://schemas.microsoft.com/office/drawing/2010/main">
        <mc:Choice Requires="a14">
          <p:sp>
            <p:nvSpPr>
              <p:cNvPr id="4" name="内容占位符 3">
                <a:extLst>
                  <a:ext uri="{FF2B5EF4-FFF2-40B4-BE49-F238E27FC236}">
                    <a16:creationId xmlns="" xmlns:a16="http://schemas.microsoft.com/office/drawing/2014/main" id="{892BEA4F-C0E1-AE4B-B498-A3C3A5C01C35}"/>
                  </a:ext>
                </a:extLst>
              </p:cNvPr>
              <p:cNvSpPr>
                <a:spLocks noGrp="1"/>
              </p:cNvSpPr>
              <p:nvPr>
                <p:ph sz="half" idx="2"/>
              </p:nvPr>
            </p:nvSpPr>
            <p:spPr>
              <a:xfrm>
                <a:off x="839788" y="2853266"/>
                <a:ext cx="5157787" cy="3276654"/>
              </a:xfrm>
            </p:spPr>
            <p:txBody>
              <a:bodyPr>
                <a:normAutofit/>
              </a:bodyPr>
              <a:lstStyle/>
              <a:p>
                <a:pPr>
                  <a:lnSpc>
                    <a:spcPct val="150000"/>
                  </a:lnSpc>
                </a:pPr>
                <a:r>
                  <a:rPr lang="zh-CN" altLang="en-US" sz="2400" dirty="0">
                    <a:solidFill>
                      <a:schemeClr val="tx1"/>
                    </a:solidFill>
                  </a:rPr>
                  <a:t>给定一组输入和结果</a:t>
                </a:r>
                <a:endParaRPr lang="en-US" altLang="zh-CN" sz="2400" dirty="0">
                  <a:solidFill>
                    <a:schemeClr val="tx1"/>
                  </a:solidFill>
                </a:endParaRPr>
              </a:p>
              <a:p>
                <a:pPr marL="0" indent="0">
                  <a:lnSpc>
                    <a:spcPct val="150000"/>
                  </a:lnSpc>
                  <a:spcBef>
                    <a:spcPts val="0"/>
                  </a:spcBef>
                  <a:buNone/>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m:t>
                      </m:r>
                      <m:d>
                        <m:dPr>
                          <m:ctrlPr>
                            <a:rPr lang="en-US" altLang="zh-CN" sz="2000" i="1" smtClean="0">
                              <a:solidFill>
                                <a:schemeClr val="tx1"/>
                              </a:solidFill>
                              <a:latin typeface="Cambria Math" panose="02040503050406030204" pitchFamily="18" charset="0"/>
                            </a:rPr>
                          </m:ctrlPr>
                        </m:dPr>
                        <m:e>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𝑖</m:t>
                              </m:r>
                            </m:e>
                            <m:sub>
                              <m:r>
                                <a:rPr lang="en-US" altLang="zh-CN" sz="2000" b="0" i="1" smtClean="0">
                                  <a:solidFill>
                                    <a:schemeClr val="tx1"/>
                                  </a:solidFill>
                                  <a:latin typeface="Cambria Math" panose="02040503050406030204" pitchFamily="18" charset="0"/>
                                </a:rPr>
                                <m:t>1</m:t>
                              </m:r>
                            </m:sub>
                          </m:sSub>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1</m:t>
                              </m:r>
                            </m:sub>
                          </m:sSub>
                        </m:e>
                      </m:d>
                      <m:r>
                        <a:rPr lang="en-US" altLang="zh-CN" sz="2000" b="0" i="1" smtClean="0">
                          <a:solidFill>
                            <a:schemeClr val="tx1"/>
                          </a:solidFill>
                          <a:latin typeface="Cambria Math" panose="02040503050406030204" pitchFamily="18" charset="0"/>
                        </a:rPr>
                        <m:t>,</m:t>
                      </m:r>
                      <m:d>
                        <m:dPr>
                          <m:ctrlPr>
                            <a:rPr lang="en-US" altLang="zh-CN" sz="2000" i="1" smtClean="0">
                              <a:solidFill>
                                <a:schemeClr val="tx1"/>
                              </a:solidFill>
                              <a:latin typeface="Cambria Math" panose="02040503050406030204" pitchFamily="18" charset="0"/>
                            </a:rPr>
                          </m:ctrlPr>
                        </m:dPr>
                        <m:e>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𝑖</m:t>
                              </m:r>
                            </m:e>
                            <m:sub>
                              <m:r>
                                <a:rPr lang="en-US" altLang="zh-CN" sz="2000" b="0" i="1" smtClean="0">
                                  <a:solidFill>
                                    <a:schemeClr val="tx1"/>
                                  </a:solidFill>
                                  <a:latin typeface="Cambria Math" panose="02040503050406030204" pitchFamily="18" charset="0"/>
                                </a:rPr>
                                <m:t>2</m:t>
                              </m:r>
                            </m:sub>
                          </m:sSub>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2</m:t>
                              </m:r>
                            </m:sub>
                          </m:sSub>
                        </m:e>
                      </m:d>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𝑖</m:t>
                          </m:r>
                        </m:e>
                        <m:sub>
                          <m:r>
                            <a:rPr lang="en-US" altLang="zh-CN" sz="2000" b="0" i="1" smtClean="0">
                              <a:solidFill>
                                <a:schemeClr val="tx1"/>
                              </a:solidFill>
                              <a:latin typeface="Cambria Math" panose="02040503050406030204" pitchFamily="18" charset="0"/>
                            </a:rPr>
                            <m:t>𝑛</m:t>
                          </m:r>
                        </m:sub>
                      </m:sSub>
                      <m:r>
                        <a:rPr lang="en-US" altLang="zh-CN" sz="2000" b="0" i="1" smtClean="0">
                          <a:solidFill>
                            <a:schemeClr val="tx1"/>
                          </a:solidFill>
                          <a:latin typeface="Cambria Math" panose="02040503050406030204" pitchFamily="18" charset="0"/>
                        </a:rPr>
                        <m:t>,</m:t>
                      </m:r>
                      <m:sSub>
                        <m:sSubPr>
                          <m:ctrlPr>
                            <a:rPr lang="en-US" altLang="zh-CN" sz="200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𝑜</m:t>
                          </m:r>
                        </m:e>
                        <m:sub>
                          <m:r>
                            <a:rPr lang="en-US" altLang="zh-CN" sz="2000" b="0" i="1" smtClean="0">
                              <a:solidFill>
                                <a:schemeClr val="tx1"/>
                              </a:solidFill>
                              <a:latin typeface="Cambria Math" panose="02040503050406030204" pitchFamily="18" charset="0"/>
                            </a:rPr>
                            <m:t>𝑛</m:t>
                          </m:r>
                        </m:sub>
                      </m:sSub>
                      <m:r>
                        <a:rPr lang="en-US" altLang="zh-CN" sz="2000" b="0" i="1" smtClean="0">
                          <a:solidFill>
                            <a:schemeClr val="tx1"/>
                          </a:solidFill>
                          <a:latin typeface="Cambria Math" panose="02040503050406030204" pitchFamily="18" charset="0"/>
                        </a:rPr>
                        <m:t>)}</m:t>
                      </m:r>
                    </m:oMath>
                  </m:oMathPara>
                </a14:m>
                <a:endParaRPr lang="en-US" altLang="zh-CN" sz="2400" dirty="0">
                  <a:solidFill>
                    <a:schemeClr val="tx1"/>
                  </a:solidFill>
                </a:endParaRPr>
              </a:p>
              <a:p>
                <a:pPr>
                  <a:lnSpc>
                    <a:spcPct val="100000"/>
                  </a:lnSpc>
                </a:pPr>
                <a:r>
                  <a:rPr lang="zh-CN" altLang="en-US" sz="2400" dirty="0">
                    <a:solidFill>
                      <a:schemeClr val="tx1"/>
                    </a:solidFill>
                  </a:rPr>
                  <a:t>是一个问题的</a:t>
                </a:r>
                <a:r>
                  <a:rPr lang="zh-CN" altLang="en-US" sz="2400" dirty="0">
                    <a:solidFill>
                      <a:srgbClr val="C00000"/>
                    </a:solidFill>
                  </a:rPr>
                  <a:t>实例</a:t>
                </a:r>
                <a:r>
                  <a:rPr lang="zh-CN" altLang="en-US" sz="2400" dirty="0">
                    <a:solidFill>
                      <a:schemeClr val="tx1"/>
                    </a:solidFill>
                  </a:rPr>
                  <a:t>，则有一个简单的求解程序：</a:t>
                </a:r>
                <a:endParaRPr lang="en-US" altLang="zh-CN" sz="2400" dirty="0">
                  <a:solidFill>
                    <a:schemeClr val="tx1"/>
                  </a:solidFill>
                </a:endParaRPr>
              </a:p>
              <a:p>
                <a:pPr marL="0" indent="0">
                  <a:lnSpc>
                    <a:spcPct val="100000"/>
                  </a:lnSpc>
                  <a:buNone/>
                </a:pPr>
                <a:r>
                  <a:rPr lang="zh-CN" altLang="en-US" sz="2400" dirty="0">
                    <a:solidFill>
                      <a:schemeClr val="tx1"/>
                    </a:solidFill>
                  </a:rPr>
                  <a:t>（</a:t>
                </a:r>
                <a14:m>
                  <m:oMath xmlns:m="http://schemas.openxmlformats.org/officeDocument/2006/math">
                    <m:r>
                      <a:rPr lang="en-US" altLang="zh-CN" sz="2400" b="0" i="1" dirty="0" smtClean="0">
                        <a:solidFill>
                          <a:schemeClr val="tx1"/>
                        </a:solidFill>
                        <a:latin typeface="Cambria Math" panose="02040503050406030204" pitchFamily="18" charset="0"/>
                      </a:rPr>
                      <m:t>𝑥</m:t>
                    </m:r>
                  </m:oMath>
                </a14:m>
                <a:r>
                  <a:rPr lang="zh-CN" altLang="en-US" sz="2400" dirty="0">
                    <a:solidFill>
                      <a:schemeClr val="tx1"/>
                    </a:solidFill>
                  </a:rPr>
                  <a:t>是输入）</a:t>
                </a:r>
                <a:endParaRPr lang="en-US" altLang="zh-CN" sz="2400" dirty="0">
                  <a:solidFill>
                    <a:schemeClr val="tx1"/>
                  </a:solidFill>
                </a:endParaRPr>
              </a:p>
              <a:p>
                <a:pPr>
                  <a:lnSpc>
                    <a:spcPct val="150000"/>
                  </a:lnSpc>
                </a:pPr>
                <a:endParaRPr lang="en" altLang="zh-CN" sz="2400" dirty="0">
                  <a:solidFill>
                    <a:schemeClr val="tx1"/>
                  </a:solidFill>
                </a:endParaRPr>
              </a:p>
            </p:txBody>
          </p:sp>
        </mc:Choice>
        <mc:Fallback xmlns="">
          <p:sp>
            <p:nvSpPr>
              <p:cNvPr id="4" name="内容占位符 3">
                <a:extLst>
                  <a:ext uri="{FF2B5EF4-FFF2-40B4-BE49-F238E27FC236}">
                    <a16:creationId xmlns:a16="http://schemas.microsoft.com/office/drawing/2014/main" id="{892BEA4F-C0E1-AE4B-B498-A3C3A5C01C35}"/>
                  </a:ext>
                </a:extLst>
              </p:cNvPr>
              <p:cNvSpPr>
                <a:spLocks noGrp="1" noRot="1" noChangeAspect="1" noMove="1" noResize="1" noEditPoints="1" noAdjustHandles="1" noChangeArrowheads="1" noChangeShapeType="1" noTextEdit="1"/>
              </p:cNvSpPr>
              <p:nvPr>
                <p:ph sz="half" idx="2"/>
              </p:nvPr>
            </p:nvSpPr>
            <p:spPr>
              <a:xfrm>
                <a:off x="839788" y="2853266"/>
                <a:ext cx="5157787" cy="3276654"/>
              </a:xfrm>
              <a:blipFill>
                <a:blip r:embed="rId2"/>
                <a:stretch>
                  <a:fillRect l="-196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内容占位符 10">
                <a:extLst>
                  <a:ext uri="{FF2B5EF4-FFF2-40B4-BE49-F238E27FC236}">
                    <a16:creationId xmlns="" xmlns:a16="http://schemas.microsoft.com/office/drawing/2014/main" id="{50ADEDF5-3A80-4847-B7A0-9827F50D23E8}"/>
                  </a:ext>
                </a:extLst>
              </p:cNvPr>
              <p:cNvSpPr>
                <a:spLocks noGrp="1"/>
              </p:cNvSpPr>
              <p:nvPr>
                <p:ph sz="quarter" idx="4"/>
              </p:nvPr>
            </p:nvSpPr>
            <p:spPr>
              <a:xfrm>
                <a:off x="6172199" y="2853266"/>
                <a:ext cx="5621867" cy="3276653"/>
              </a:xfrm>
            </p:spPr>
            <p:txBody>
              <a:bodyPr>
                <a:normAutofit/>
              </a:bodyPr>
              <a:lstStyle/>
              <a:p>
                <a:pPr>
                  <a:lnSpc>
                    <a:spcPct val="150000"/>
                  </a:lnSpc>
                </a:pPr>
                <a:r>
                  <a:rPr lang="zh-CN" altLang="en-US" sz="2400" dirty="0">
                    <a:solidFill>
                      <a:schemeClr val="tx1"/>
                    </a:solidFill>
                  </a:rPr>
                  <a:t>这里的实例 </a:t>
                </a:r>
                <a14:m>
                  <m:oMath xmlns:m="http://schemas.openxmlformats.org/officeDocument/2006/math">
                    <m:r>
                      <a:rPr lang="zh-CN" altLang="en-US" sz="2400" i="1" smtClean="0">
                        <a:solidFill>
                          <a:schemeClr val="tx1"/>
                        </a:solidFill>
                        <a:latin typeface="Cambria Math" panose="02040503050406030204" pitchFamily="18" charset="0"/>
                      </a:rPr>
                      <m:t>→</m:t>
                    </m:r>
                  </m:oMath>
                </a14:m>
                <a:r>
                  <a:rPr lang="zh-CN" altLang="en-US" sz="2400" dirty="0">
                    <a:solidFill>
                      <a:schemeClr val="tx1"/>
                    </a:solidFill>
                  </a:rPr>
                  <a:t> 所有可能实例的一部分</a:t>
                </a:r>
                <a:endParaRPr lang="en-US" altLang="zh-CN" sz="2400" dirty="0">
                  <a:solidFill>
                    <a:schemeClr val="tx1"/>
                  </a:solidFill>
                </a:endParaRPr>
              </a:p>
              <a:p>
                <a:pPr>
                  <a:lnSpc>
                    <a:spcPct val="150000"/>
                  </a:lnSpc>
                </a:pPr>
                <a:r>
                  <a:rPr lang="zh-CN" altLang="en-US" sz="2400" dirty="0">
                    <a:solidFill>
                      <a:schemeClr val="tx1"/>
                    </a:solidFill>
                  </a:rPr>
                  <a:t>为了更好“归纳”出规律，需要计算机进行自动推广</a:t>
                </a:r>
                <a:endParaRPr lang="en-US" altLang="zh-CN" sz="2400" dirty="0">
                  <a:solidFill>
                    <a:schemeClr val="tx1"/>
                  </a:solidFill>
                </a:endParaRPr>
              </a:p>
              <a:p>
                <a:pPr>
                  <a:lnSpc>
                    <a:spcPct val="150000"/>
                  </a:lnSpc>
                </a:pPr>
                <a:r>
                  <a:rPr lang="zh-CN" altLang="en-US" sz="2400" dirty="0">
                    <a:solidFill>
                      <a:schemeClr val="tx1"/>
                    </a:solidFill>
                  </a:rPr>
                  <a:t>也就是“</a:t>
                </a:r>
                <a:r>
                  <a:rPr lang="zh-CN" altLang="en-US" sz="2400" dirty="0">
                    <a:solidFill>
                      <a:srgbClr val="C00000"/>
                    </a:solidFill>
                  </a:rPr>
                  <a:t>机器学习</a:t>
                </a:r>
                <a:r>
                  <a:rPr lang="zh-CN" altLang="en-US" sz="2400" dirty="0">
                    <a:solidFill>
                      <a:schemeClr val="tx1"/>
                    </a:solidFill>
                  </a:rPr>
                  <a:t>”</a:t>
                </a:r>
                <a:endParaRPr lang="en-US" altLang="zh-CN" sz="2400" dirty="0">
                  <a:solidFill>
                    <a:schemeClr val="tx1"/>
                  </a:solidFill>
                </a:endParaRPr>
              </a:p>
              <a:p>
                <a:pPr>
                  <a:lnSpc>
                    <a:spcPct val="150000"/>
                  </a:lnSpc>
                </a:pPr>
                <a:endParaRPr lang="zh-CN" altLang="en-US" sz="2400" dirty="0"/>
              </a:p>
            </p:txBody>
          </p:sp>
        </mc:Choice>
        <mc:Fallback xmlns="">
          <p:sp>
            <p:nvSpPr>
              <p:cNvPr id="11" name="内容占位符 10">
                <a:extLst>
                  <a:ext uri="{FF2B5EF4-FFF2-40B4-BE49-F238E27FC236}">
                    <a16:creationId xmlns:a16="http://schemas.microsoft.com/office/drawing/2014/main" id="{50ADEDF5-3A80-4847-B7A0-9827F50D23E8}"/>
                  </a:ext>
                </a:extLst>
              </p:cNvPr>
              <p:cNvSpPr>
                <a:spLocks noGrp="1" noRot="1" noChangeAspect="1" noMove="1" noResize="1" noEditPoints="1" noAdjustHandles="1" noChangeArrowheads="1" noChangeShapeType="1" noTextEdit="1"/>
              </p:cNvSpPr>
              <p:nvPr>
                <p:ph sz="quarter" idx="4"/>
              </p:nvPr>
            </p:nvSpPr>
            <p:spPr>
              <a:xfrm>
                <a:off x="6172199" y="2853266"/>
                <a:ext cx="5621867" cy="3276653"/>
              </a:xfrm>
              <a:blipFill>
                <a:blip r:embed="rId3"/>
                <a:stretch>
                  <a:fillRect l="-1351" r="-1351"/>
                </a:stretch>
              </a:blipFill>
            </p:spPr>
            <p:txBody>
              <a:bodyPr/>
              <a:lstStyle/>
              <a:p>
                <a:r>
                  <a:rPr lang="zh-CN" altLang="en-US">
                    <a:noFill/>
                  </a:rPr>
                  <a:t> </a:t>
                </a:r>
              </a:p>
            </p:txBody>
          </p:sp>
        </mc:Fallback>
      </mc:AlternateContent>
      <p:pic>
        <p:nvPicPr>
          <p:cNvPr id="1026" name="Picture 2">
            <a:extLst>
              <a:ext uri="{FF2B5EF4-FFF2-40B4-BE49-F238E27FC236}">
                <a16:creationId xmlns="" xmlns:a16="http://schemas.microsoft.com/office/drawing/2014/main" id="{EA5383C9-DFFD-864F-AA54-9074BA41C2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2815" y="4600210"/>
            <a:ext cx="2544886" cy="1748123"/>
          </a:xfrm>
          <a:prstGeom prst="rect">
            <a:avLst/>
          </a:prstGeom>
          <a:noFill/>
          <a:ln>
            <a:solidFill>
              <a:srgbClr val="941100"/>
            </a:solidFill>
          </a:ln>
          <a:extLst>
            <a:ext uri="{909E8E84-426E-40DD-AFC4-6F175D3DCCD1}">
              <a14:hiddenFill xmlns:a14="http://schemas.microsoft.com/office/drawing/2010/main">
                <a:solidFill>
                  <a:srgbClr val="FFFFFF"/>
                </a:solidFill>
              </a14:hiddenFill>
            </a:ext>
          </a:extLst>
        </p:spPr>
      </p:pic>
      <p:cxnSp>
        <p:nvCxnSpPr>
          <p:cNvPr id="3" name="直线连接符 2">
            <a:extLst>
              <a:ext uri="{FF2B5EF4-FFF2-40B4-BE49-F238E27FC236}">
                <a16:creationId xmlns="" xmlns:a16="http://schemas.microsoft.com/office/drawing/2014/main" id="{6917878F-F683-4749-932F-D2233FD21AB3}"/>
              </a:ext>
            </a:extLst>
          </p:cNvPr>
          <p:cNvCxnSpPr>
            <a:cxnSpLocks/>
          </p:cNvCxnSpPr>
          <p:nvPr/>
        </p:nvCxnSpPr>
        <p:spPr>
          <a:xfrm>
            <a:off x="974558" y="2696398"/>
            <a:ext cx="8590547" cy="0"/>
          </a:xfrm>
          <a:prstGeom prst="line">
            <a:avLst/>
          </a:prstGeom>
          <a:ln w="19050">
            <a:solidFill>
              <a:schemeClr val="bg2">
                <a:lumMod val="50000"/>
              </a:schemeClr>
            </a:solidFill>
          </a:ln>
        </p:spPr>
        <p:style>
          <a:lnRef idx="1">
            <a:schemeClr val="accent1"/>
          </a:lnRef>
          <a:fillRef idx="0">
            <a:schemeClr val="accent1"/>
          </a:fillRef>
          <a:effectRef idx="0">
            <a:schemeClr val="accent1"/>
          </a:effectRef>
          <a:fontRef idx="minor">
            <a:schemeClr val="tx1"/>
          </a:fontRef>
        </p:style>
      </p:cxnSp>
      <p:sp>
        <p:nvSpPr>
          <p:cNvPr id="2" name="灯片编号占位符 1">
            <a:extLst>
              <a:ext uri="{FF2B5EF4-FFF2-40B4-BE49-F238E27FC236}">
                <a16:creationId xmlns="" xmlns:a16="http://schemas.microsoft.com/office/drawing/2014/main" id="{38AEB351-CE97-724F-AB9C-C54F76DCEF83}"/>
              </a:ext>
            </a:extLst>
          </p:cNvPr>
          <p:cNvSpPr>
            <a:spLocks noGrp="1"/>
          </p:cNvSpPr>
          <p:nvPr>
            <p:ph type="sldNum" sz="quarter" idx="12"/>
          </p:nvPr>
        </p:nvSpPr>
        <p:spPr/>
        <p:txBody>
          <a:bodyPr/>
          <a:lstStyle/>
          <a:p>
            <a:fld id="{2A5CA45D-1C57-0E40-B2E2-70663BF42DB7}" type="slidenum">
              <a:rPr kumimoji="1" lang="zh-CN" altLang="en-US" smtClean="0"/>
              <a:t>2</a:t>
            </a:fld>
            <a:endParaRPr kumimoji="1" lang="zh-CN" altLang="en-US"/>
          </a:p>
        </p:txBody>
      </p:sp>
    </p:spTree>
    <p:extLst>
      <p:ext uri="{BB962C8B-B14F-4D97-AF65-F5344CB8AC3E}">
        <p14:creationId xmlns:p14="http://schemas.microsoft.com/office/powerpoint/2010/main" val="401036050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 xmlns:a16="http://schemas.microsoft.com/office/drawing/2014/main" id="{4727852A-F359-7D45-ABC1-2898CE8E103F}"/>
              </a:ext>
            </a:extLst>
          </p:cNvPr>
          <p:cNvSpPr>
            <a:spLocks noGrp="1"/>
          </p:cNvSpPr>
          <p:nvPr>
            <p:ph type="title"/>
          </p:nvPr>
        </p:nvSpPr>
        <p:spPr/>
        <p:txBody>
          <a:bodyPr>
            <a:normAutofit/>
          </a:bodyPr>
          <a:lstStyle/>
          <a:p>
            <a:r>
              <a:rPr lang="zh-CN" altLang="en-US" dirty="0"/>
              <a:t>强化学习</a:t>
            </a:r>
            <a:br>
              <a:rPr lang="zh-CN" altLang="en-US" dirty="0"/>
            </a:br>
            <a:r>
              <a:rPr lang="en-US" altLang="zh-CN" sz="2400" dirty="0"/>
              <a:t>(Reinforcement</a:t>
            </a:r>
            <a:r>
              <a:rPr lang="en" altLang="zh-CN" sz="2400" dirty="0"/>
              <a:t> Learning</a:t>
            </a:r>
            <a:r>
              <a:rPr lang="en-US" altLang="zh-CN" sz="2400" dirty="0"/>
              <a:t>)</a:t>
            </a:r>
            <a:endParaRPr lang="zh-CN" altLang="en-US" sz="2400" dirty="0"/>
          </a:p>
        </p:txBody>
      </p:sp>
      <p:sp>
        <p:nvSpPr>
          <p:cNvPr id="3" name="灯片编号占位符 2">
            <a:extLst>
              <a:ext uri="{FF2B5EF4-FFF2-40B4-BE49-F238E27FC236}">
                <a16:creationId xmlns="" xmlns:a16="http://schemas.microsoft.com/office/drawing/2014/main" id="{6D474890-1563-954F-A41E-6F730D46C444}"/>
              </a:ext>
            </a:extLst>
          </p:cNvPr>
          <p:cNvSpPr>
            <a:spLocks noGrp="1"/>
          </p:cNvSpPr>
          <p:nvPr>
            <p:ph type="sldNum" sz="quarter" idx="12"/>
          </p:nvPr>
        </p:nvSpPr>
        <p:spPr/>
        <p:txBody>
          <a:bodyPr/>
          <a:lstStyle/>
          <a:p>
            <a:fld id="{2A5CA45D-1C57-0E40-B2E2-70663BF42DB7}" type="slidenum">
              <a:rPr kumimoji="1" lang="zh-CN" altLang="en-US" smtClean="0"/>
              <a:t>20</a:t>
            </a:fld>
            <a:endParaRPr kumimoji="1" lang="zh-CN" altLang="en-US"/>
          </a:p>
        </p:txBody>
      </p:sp>
      <p:sp>
        <p:nvSpPr>
          <p:cNvPr id="6" name="文本框 5">
            <a:extLst>
              <a:ext uri="{FF2B5EF4-FFF2-40B4-BE49-F238E27FC236}">
                <a16:creationId xmlns="" xmlns:a16="http://schemas.microsoft.com/office/drawing/2014/main" id="{D6291B14-503B-CA4C-B857-6B8D99DF8B48}"/>
              </a:ext>
            </a:extLst>
          </p:cNvPr>
          <p:cNvSpPr txBox="1"/>
          <p:nvPr/>
        </p:nvSpPr>
        <p:spPr>
          <a:xfrm>
            <a:off x="838800" y="1587600"/>
            <a:ext cx="10663389" cy="1569660"/>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latin typeface="+mn-ea"/>
              </a:rPr>
              <a:t>强化学习问题可以描述为一个智能体从与环境的交互</a:t>
            </a:r>
            <a:r>
              <a:rPr lang="en-US" altLang="zh-CN" sz="2000" dirty="0"/>
              <a:t>(</a:t>
            </a:r>
            <a:r>
              <a:rPr lang="zh-CN" altLang="en-US" sz="2000" dirty="0"/>
              <a:t>试错，</a:t>
            </a:r>
            <a:r>
              <a:rPr lang="en-US" altLang="zh-CN" sz="2000" dirty="0"/>
              <a:t>Trial-and-Error)</a:t>
            </a:r>
            <a:r>
              <a:rPr lang="zh-CN" altLang="en-US" sz="2000" dirty="0">
                <a:latin typeface="+mn-ea"/>
              </a:rPr>
              <a:t>中不断学习以完成</a:t>
            </a:r>
            <a:r>
              <a:rPr lang="zh-CN" altLang="en-US" sz="2000" dirty="0">
                <a:solidFill>
                  <a:srgbClr val="C00000"/>
                </a:solidFill>
                <a:latin typeface="+mn-ea"/>
              </a:rPr>
              <a:t>特定目标</a:t>
            </a:r>
            <a:r>
              <a:rPr lang="en-US" altLang="zh-CN" sz="2000" dirty="0"/>
              <a:t>(</a:t>
            </a:r>
            <a:r>
              <a:rPr lang="zh-CN" altLang="en-US" sz="2000" dirty="0">
                <a:latin typeface="+mn-ea"/>
              </a:rPr>
              <a:t>比如取得最大奖励值</a:t>
            </a:r>
            <a:r>
              <a:rPr lang="en-US" altLang="zh-CN" sz="2000" dirty="0"/>
              <a:t>)</a:t>
            </a:r>
          </a:p>
          <a:p>
            <a:pPr marL="342900" indent="-342900">
              <a:lnSpc>
                <a:spcPct val="120000"/>
              </a:lnSpc>
              <a:buFont typeface="Arial" panose="020B0604020202020204" pitchFamily="34" charset="0"/>
              <a:buChar char="•"/>
            </a:pPr>
            <a:r>
              <a:rPr lang="zh-CN" altLang="en-US" sz="2000" dirty="0">
                <a:latin typeface="+mn-ea"/>
              </a:rPr>
              <a:t>强化学习就是智能体不断与环境进行交互，并</a:t>
            </a:r>
            <a:r>
              <a:rPr lang="zh-CN" altLang="en-US" sz="2000" dirty="0">
                <a:solidFill>
                  <a:srgbClr val="C00000"/>
                </a:solidFill>
                <a:latin typeface="+mn-ea"/>
              </a:rPr>
              <a:t>根据经验</a:t>
            </a:r>
            <a:r>
              <a:rPr lang="zh-CN" altLang="en-US" sz="2000" dirty="0">
                <a:latin typeface="+mn-ea"/>
              </a:rPr>
              <a:t>调整其策略来最大化其长远的所有奖励的累积值</a:t>
            </a:r>
          </a:p>
        </p:txBody>
      </p:sp>
      <p:pic>
        <p:nvPicPr>
          <p:cNvPr id="9" name="图片 8">
            <a:extLst>
              <a:ext uri="{FF2B5EF4-FFF2-40B4-BE49-F238E27FC236}">
                <a16:creationId xmlns="" xmlns:a16="http://schemas.microsoft.com/office/drawing/2014/main" id="{5565126A-DDA8-5A4B-8405-67745324F135}"/>
              </a:ext>
            </a:extLst>
          </p:cNvPr>
          <p:cNvPicPr>
            <a:picLocks noChangeAspect="1"/>
          </p:cNvPicPr>
          <p:nvPr/>
        </p:nvPicPr>
        <p:blipFill>
          <a:blip r:embed="rId2"/>
          <a:stretch>
            <a:fillRect/>
          </a:stretch>
        </p:blipFill>
        <p:spPr>
          <a:xfrm>
            <a:off x="2588426" y="3308685"/>
            <a:ext cx="5997074" cy="2557163"/>
          </a:xfrm>
          <a:prstGeom prst="rect">
            <a:avLst/>
          </a:prstGeom>
        </p:spPr>
      </p:pic>
      <p:sp>
        <p:nvSpPr>
          <p:cNvPr id="11" name="内容占位符 3">
            <a:extLst>
              <a:ext uri="{FF2B5EF4-FFF2-40B4-BE49-F238E27FC236}">
                <a16:creationId xmlns="" xmlns:a16="http://schemas.microsoft.com/office/drawing/2014/main" id="{2AFEC030-012E-1149-8DC5-99F0B60BA8B9}"/>
              </a:ext>
            </a:extLst>
          </p:cNvPr>
          <p:cNvSpPr>
            <a:spLocks noGrp="1"/>
          </p:cNvSpPr>
          <p:nvPr>
            <p:ph idx="1"/>
          </p:nvPr>
        </p:nvSpPr>
        <p:spPr>
          <a:xfrm>
            <a:off x="8820000" y="2854800"/>
            <a:ext cx="3150947" cy="3461845"/>
          </a:xfrm>
        </p:spPr>
        <p:txBody>
          <a:bodyPr wrap="square" lIns="90000">
            <a:spAutoFit/>
          </a:bodyPr>
          <a:lstStyle/>
          <a:p>
            <a:pPr>
              <a:lnSpc>
                <a:spcPct val="120000"/>
              </a:lnSpc>
            </a:pPr>
            <a:r>
              <a:rPr lang="zh-CN" altLang="en-US" sz="2000" dirty="0">
                <a:solidFill>
                  <a:schemeClr val="tx1"/>
                </a:solidFill>
              </a:rPr>
              <a:t>典型</a:t>
            </a:r>
            <a:r>
              <a:rPr lang="zh-CN" altLang="en-US" sz="2000" dirty="0">
                <a:solidFill>
                  <a:srgbClr val="C00000"/>
                </a:solidFill>
              </a:rPr>
              <a:t>强化学习</a:t>
            </a:r>
            <a:r>
              <a:rPr lang="zh-CN" altLang="en-US" sz="2000" dirty="0">
                <a:solidFill>
                  <a:schemeClr val="tx1"/>
                </a:solidFill>
              </a:rPr>
              <a:t>算法</a:t>
            </a:r>
            <a:endParaRPr lang="en-US" altLang="zh-CN" sz="2000" dirty="0">
              <a:solidFill>
                <a:schemeClr val="tx1"/>
              </a:solidFill>
            </a:endParaRPr>
          </a:p>
          <a:p>
            <a:pPr lvl="1">
              <a:lnSpc>
                <a:spcPct val="120000"/>
              </a:lnSpc>
            </a:pPr>
            <a:r>
              <a:rPr lang="zh-CN" altLang="en-US" sz="2000" dirty="0">
                <a:solidFill>
                  <a:schemeClr val="tx1"/>
                </a:solidFill>
              </a:rPr>
              <a:t>基于值函数</a:t>
            </a:r>
            <a:endParaRPr lang="en-US" altLang="zh-CN" sz="2000" dirty="0">
              <a:solidFill>
                <a:schemeClr val="tx1"/>
              </a:solidFill>
            </a:endParaRPr>
          </a:p>
          <a:p>
            <a:pPr lvl="2">
              <a:lnSpc>
                <a:spcPct val="120000"/>
              </a:lnSpc>
            </a:pPr>
            <a:r>
              <a:rPr lang="en-US" altLang="zh-CN" dirty="0">
                <a:solidFill>
                  <a:schemeClr val="tx1"/>
                </a:solidFill>
              </a:rPr>
              <a:t>Q</a:t>
            </a:r>
            <a:r>
              <a:rPr lang="zh-CN" altLang="en-US" dirty="0">
                <a:solidFill>
                  <a:schemeClr val="tx1"/>
                </a:solidFill>
              </a:rPr>
              <a:t>学习</a:t>
            </a:r>
            <a:endParaRPr lang="en-US" altLang="zh-CN" dirty="0">
              <a:solidFill>
                <a:schemeClr val="tx1"/>
              </a:solidFill>
            </a:endParaRPr>
          </a:p>
          <a:p>
            <a:pPr lvl="2">
              <a:lnSpc>
                <a:spcPct val="120000"/>
              </a:lnSpc>
            </a:pPr>
            <a:r>
              <a:rPr lang="zh-CN" altLang="en-US" dirty="0">
                <a:solidFill>
                  <a:schemeClr val="tx1"/>
                </a:solidFill>
              </a:rPr>
              <a:t>深度</a:t>
            </a:r>
            <a:r>
              <a:rPr lang="en-US" altLang="zh-CN" dirty="0">
                <a:solidFill>
                  <a:schemeClr val="tx1"/>
                </a:solidFill>
              </a:rPr>
              <a:t>Q</a:t>
            </a:r>
            <a:r>
              <a:rPr lang="zh-CN" altLang="en-US" dirty="0">
                <a:solidFill>
                  <a:schemeClr val="tx1"/>
                </a:solidFill>
              </a:rPr>
              <a:t>网络</a:t>
            </a:r>
          </a:p>
          <a:p>
            <a:pPr lvl="1">
              <a:lnSpc>
                <a:spcPct val="120000"/>
              </a:lnSpc>
            </a:pPr>
            <a:r>
              <a:rPr lang="zh-CN" altLang="en-US" sz="2000" dirty="0">
                <a:solidFill>
                  <a:schemeClr val="tx1"/>
                </a:solidFill>
              </a:rPr>
              <a:t>基于策略：</a:t>
            </a:r>
            <a:endParaRPr lang="en" altLang="zh-CN" sz="2000" dirty="0">
              <a:solidFill>
                <a:schemeClr val="tx1"/>
              </a:solidFill>
            </a:endParaRPr>
          </a:p>
          <a:p>
            <a:pPr lvl="2">
              <a:lnSpc>
                <a:spcPct val="120000"/>
              </a:lnSpc>
            </a:pPr>
            <a:r>
              <a:rPr lang="zh-CN" altLang="en-US" dirty="0">
                <a:solidFill>
                  <a:schemeClr val="tx1"/>
                </a:solidFill>
              </a:rPr>
              <a:t>策略梯度</a:t>
            </a:r>
            <a:endParaRPr lang="en-US" altLang="zh-CN" dirty="0">
              <a:solidFill>
                <a:schemeClr val="tx1"/>
              </a:solidFill>
            </a:endParaRPr>
          </a:p>
          <a:p>
            <a:pPr lvl="2">
              <a:lnSpc>
                <a:spcPct val="120000"/>
              </a:lnSpc>
            </a:pPr>
            <a:r>
              <a:rPr lang="zh-CN" altLang="en-US" dirty="0">
                <a:solidFill>
                  <a:schemeClr val="tx1"/>
                </a:solidFill>
              </a:rPr>
              <a:t>近端策略优化</a:t>
            </a:r>
          </a:p>
          <a:p>
            <a:pPr lvl="1">
              <a:lnSpc>
                <a:spcPct val="120000"/>
              </a:lnSpc>
            </a:pPr>
            <a:r>
              <a:rPr lang="en-US" altLang="zh-CN" sz="2000" dirty="0">
                <a:solidFill>
                  <a:schemeClr val="tx1"/>
                </a:solidFill>
              </a:rPr>
              <a:t>……</a:t>
            </a:r>
            <a:endParaRPr lang="zh-CN" altLang="en-US" sz="2000" dirty="0">
              <a:solidFill>
                <a:schemeClr val="tx1"/>
              </a:solidFill>
            </a:endParaRPr>
          </a:p>
        </p:txBody>
      </p:sp>
    </p:spTree>
    <p:extLst>
      <p:ext uri="{BB962C8B-B14F-4D97-AF65-F5344CB8AC3E}">
        <p14:creationId xmlns:p14="http://schemas.microsoft.com/office/powerpoint/2010/main" val="784728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 xmlns:a16="http://schemas.microsoft.com/office/drawing/2014/main" id="{7E23086D-C391-024D-A4B2-160D812E972D}"/>
              </a:ext>
            </a:extLst>
          </p:cNvPr>
          <p:cNvPicPr>
            <a:picLocks noChangeAspect="1"/>
          </p:cNvPicPr>
          <p:nvPr/>
        </p:nvPicPr>
        <p:blipFill>
          <a:blip r:embed="rId3"/>
          <a:stretch>
            <a:fillRect/>
          </a:stretch>
        </p:blipFill>
        <p:spPr>
          <a:xfrm>
            <a:off x="5949517" y="1899615"/>
            <a:ext cx="5830989" cy="3317727"/>
          </a:xfrm>
          <a:prstGeom prst="rect">
            <a:avLst/>
          </a:prstGeom>
        </p:spPr>
      </p:pic>
      <p:sp>
        <p:nvSpPr>
          <p:cNvPr id="2" name="标题 1">
            <a:extLst>
              <a:ext uri="{FF2B5EF4-FFF2-40B4-BE49-F238E27FC236}">
                <a16:creationId xmlns="" xmlns:a16="http://schemas.microsoft.com/office/drawing/2014/main" id="{D424B943-621D-3B41-AACA-4692051EBFCC}"/>
              </a:ext>
            </a:extLst>
          </p:cNvPr>
          <p:cNvSpPr>
            <a:spLocks noGrp="1"/>
          </p:cNvSpPr>
          <p:nvPr>
            <p:ph type="title"/>
          </p:nvPr>
        </p:nvSpPr>
        <p:spPr/>
        <p:txBody>
          <a:bodyPr>
            <a:normAutofit/>
          </a:bodyPr>
          <a:lstStyle/>
          <a:p>
            <a:r>
              <a:rPr lang="zh-CN" altLang="en-US" dirty="0"/>
              <a:t>弱监督学习</a:t>
            </a:r>
            <a:r>
              <a:rPr lang="en-US" altLang="zh-CN" dirty="0"/>
              <a:t/>
            </a:r>
            <a:br>
              <a:rPr lang="en-US" altLang="zh-CN" dirty="0"/>
            </a:br>
            <a:r>
              <a:rPr lang="en-US" altLang="zh-CN" sz="2400" dirty="0"/>
              <a:t>(Weakly Supervised Learning)</a:t>
            </a:r>
            <a:endParaRPr lang="zh-CN" altLang="en-US" dirty="0"/>
          </a:p>
        </p:txBody>
      </p:sp>
      <p:sp>
        <p:nvSpPr>
          <p:cNvPr id="4" name="灯片编号占位符 3">
            <a:extLst>
              <a:ext uri="{FF2B5EF4-FFF2-40B4-BE49-F238E27FC236}">
                <a16:creationId xmlns="" xmlns:a16="http://schemas.microsoft.com/office/drawing/2014/main" id="{DC279858-7BE2-1449-B446-7B59F8F9FF39}"/>
              </a:ext>
            </a:extLst>
          </p:cNvPr>
          <p:cNvSpPr>
            <a:spLocks noGrp="1"/>
          </p:cNvSpPr>
          <p:nvPr>
            <p:ph type="sldNum" sz="quarter" idx="12"/>
          </p:nvPr>
        </p:nvSpPr>
        <p:spPr/>
        <p:txBody>
          <a:bodyPr/>
          <a:lstStyle/>
          <a:p>
            <a:fld id="{2A5CA45D-1C57-0E40-B2E2-70663BF42DB7}" type="slidenum">
              <a:rPr kumimoji="1" lang="zh-CN" altLang="en-US" smtClean="0"/>
              <a:t>21</a:t>
            </a:fld>
            <a:endParaRPr kumimoji="1" lang="zh-CN" altLang="en-US"/>
          </a:p>
        </p:txBody>
      </p:sp>
      <mc:AlternateContent xmlns:mc="http://schemas.openxmlformats.org/markup-compatibility/2006" xmlns:a14="http://schemas.microsoft.com/office/drawing/2010/main">
        <mc:Choice Requires="a14">
          <p:sp>
            <p:nvSpPr>
              <p:cNvPr id="7" name="文本框 6">
                <a:extLst>
                  <a:ext uri="{FF2B5EF4-FFF2-40B4-BE49-F238E27FC236}">
                    <a16:creationId xmlns="" xmlns:a16="http://schemas.microsoft.com/office/drawing/2014/main" id="{95BABDA6-28A6-EC4D-8B25-0FBBFB65C297}"/>
                  </a:ext>
                </a:extLst>
              </p:cNvPr>
              <p:cNvSpPr txBox="1"/>
              <p:nvPr/>
            </p:nvSpPr>
            <p:spPr>
              <a:xfrm>
                <a:off x="182893" y="1646968"/>
                <a:ext cx="5951207" cy="1889941"/>
              </a:xfrm>
              <a:prstGeom prst="rect">
                <a:avLst/>
              </a:prstGeom>
              <a:noFill/>
            </p:spPr>
            <p:txBody>
              <a:bodyPr wrap="square">
                <a:spAutoFit/>
              </a:bodyPr>
              <a:lstStyle/>
              <a:p>
                <a:pPr algn="ctr">
                  <a:lnSpc>
                    <a:spcPct val="120000"/>
                  </a:lnSpc>
                </a:pPr>
                <a:r>
                  <a:rPr lang="zh-CN" altLang="en-US" sz="2000" dirty="0">
                    <a:latin typeface="+mn-ea"/>
                  </a:rPr>
                  <a:t>监督学习 </a:t>
                </a:r>
                <a14:m>
                  <m:oMath xmlns:m="http://schemas.openxmlformats.org/officeDocument/2006/math">
                    <m:r>
                      <a:rPr lang="zh-CN" altLang="en-US" sz="2000" i="1" smtClean="0">
                        <a:latin typeface="Cambria Math" panose="02040503050406030204" pitchFamily="18" charset="0"/>
                      </a:rPr>
                      <m:t>→</m:t>
                    </m:r>
                  </m:oMath>
                </a14:m>
                <a:r>
                  <a:rPr lang="zh-CN" altLang="en-US" sz="2000" dirty="0">
                    <a:latin typeface="+mn-ea"/>
                    <a:sym typeface="Wingdings" pitchFamily="2" charset="2"/>
                  </a:rPr>
                  <a:t> 数据标注成本太高；</a:t>
                </a:r>
                <a:endParaRPr lang="en-US" altLang="zh-CN" sz="2000" dirty="0">
                  <a:latin typeface="+mn-ea"/>
                  <a:sym typeface="Wingdings" pitchFamily="2" charset="2"/>
                </a:endParaRPr>
              </a:p>
              <a:p>
                <a:pPr algn="ctr">
                  <a:lnSpc>
                    <a:spcPct val="120000"/>
                  </a:lnSpc>
                </a:pPr>
                <a:r>
                  <a:rPr lang="zh-CN" altLang="en-US" sz="2000" dirty="0">
                    <a:latin typeface="+mn-ea"/>
                    <a:sym typeface="Wingdings" pitchFamily="2" charset="2"/>
                  </a:rPr>
                  <a:t>无监督学习 </a:t>
                </a:r>
                <a14:m>
                  <m:oMath xmlns:m="http://schemas.openxmlformats.org/officeDocument/2006/math">
                    <m:r>
                      <a:rPr lang="zh-CN" altLang="en-US" sz="2000" i="1">
                        <a:latin typeface="Cambria Math" panose="02040503050406030204" pitchFamily="18" charset="0"/>
                      </a:rPr>
                      <m:t>→</m:t>
                    </m:r>
                  </m:oMath>
                </a14:m>
                <a:r>
                  <a:rPr lang="zh-CN" altLang="en-US" sz="2000" dirty="0">
                    <a:latin typeface="+mn-ea"/>
                    <a:sym typeface="Wingdings" pitchFamily="2" charset="2"/>
                  </a:rPr>
                  <a:t> 学习过程困难、发展缓慢</a:t>
                </a:r>
                <a:endParaRPr lang="en-US" altLang="zh-CN" sz="2000" dirty="0">
                  <a:latin typeface="+mn-ea"/>
                  <a:sym typeface="Wingdings" pitchFamily="2" charset="2"/>
                </a:endParaRPr>
              </a:p>
              <a:p>
                <a:pPr algn="ctr">
                  <a:lnSpc>
                    <a:spcPct val="120000"/>
                  </a:lnSpc>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sym typeface="Wingdings" pitchFamily="2" charset="2"/>
                        </a:rPr>
                        <m:t>↓</m:t>
                      </m:r>
                    </m:oMath>
                  </m:oMathPara>
                </a14:m>
                <a:endParaRPr lang="en-US" altLang="zh-CN" sz="2000" dirty="0">
                  <a:latin typeface="+mn-ea"/>
                  <a:sym typeface="Wingdings" pitchFamily="2" charset="2"/>
                </a:endParaRPr>
              </a:p>
              <a:p>
                <a:pPr algn="ctr">
                  <a:lnSpc>
                    <a:spcPct val="120000"/>
                  </a:lnSpc>
                </a:pPr>
                <a:r>
                  <a:rPr lang="zh-CN" altLang="en-US" sz="2000" dirty="0">
                    <a:solidFill>
                      <a:srgbClr val="C00000"/>
                    </a:solidFill>
                    <a:latin typeface="+mn-ea"/>
                    <a:sym typeface="Wingdings" pitchFamily="2" charset="2"/>
                  </a:rPr>
                  <a:t>弱监督学习</a:t>
                </a:r>
                <a:endParaRPr lang="en-US" altLang="zh-CN" sz="2000" dirty="0">
                  <a:solidFill>
                    <a:srgbClr val="C00000"/>
                  </a:solidFill>
                  <a:latin typeface="+mn-ea"/>
                  <a:sym typeface="Wingdings" pitchFamily="2" charset="2"/>
                </a:endParaRPr>
              </a:p>
              <a:p>
                <a:pPr algn="ctr">
                  <a:lnSpc>
                    <a:spcPct val="120000"/>
                  </a:lnSpc>
                </a:pPr>
                <a:r>
                  <a:rPr lang="zh-CN" altLang="en-US" sz="2000" dirty="0">
                    <a:latin typeface="+mn-ea"/>
                  </a:rPr>
                  <a:t>数据标签允许是不完全的、不确切、不精确的</a:t>
                </a:r>
                <a:endParaRPr lang="en-US" altLang="zh-CN" sz="2000" dirty="0">
                  <a:latin typeface="+mn-ea"/>
                </a:endParaRPr>
              </a:p>
            </p:txBody>
          </p:sp>
        </mc:Choice>
        <mc:Fallback xmlns="">
          <p:sp>
            <p:nvSpPr>
              <p:cNvPr id="7" name="文本框 6">
                <a:extLst>
                  <a:ext uri="{FF2B5EF4-FFF2-40B4-BE49-F238E27FC236}">
                    <a16:creationId xmlns:a16="http://schemas.microsoft.com/office/drawing/2014/main" xmlns:a14="http://schemas.microsoft.com/office/drawing/2010/main" xmlns="" id="{95BABDA6-28A6-EC4D-8B25-0FBBFB65C297}"/>
                  </a:ext>
                </a:extLst>
              </p:cNvPr>
              <p:cNvSpPr txBox="1">
                <a:spLocks noRot="1" noChangeAspect="1" noMove="1" noResize="1" noEditPoints="1" noAdjustHandles="1" noChangeArrowheads="1" noChangeShapeType="1" noTextEdit="1"/>
              </p:cNvSpPr>
              <p:nvPr/>
            </p:nvSpPr>
            <p:spPr>
              <a:xfrm>
                <a:off x="182893" y="1646968"/>
                <a:ext cx="5951207" cy="1889941"/>
              </a:xfrm>
              <a:prstGeom prst="rect">
                <a:avLst/>
              </a:prstGeom>
              <a:blipFill rotWithShape="0">
                <a:blip r:embed="rId4"/>
                <a:stretch>
                  <a:fillRect t="-968" b="-4839"/>
                </a:stretch>
              </a:blipFill>
            </p:spPr>
            <p:txBody>
              <a:bodyPr/>
              <a:lstStyle/>
              <a:p>
                <a:r>
                  <a:rPr lang="zh-CN" altLang="en-US">
                    <a:noFill/>
                  </a:rPr>
                  <a:t> </a:t>
                </a:r>
              </a:p>
            </p:txBody>
          </p:sp>
        </mc:Fallback>
      </mc:AlternateContent>
      <p:sp>
        <p:nvSpPr>
          <p:cNvPr id="10" name="TextBox 7">
            <a:extLst>
              <a:ext uri="{FF2B5EF4-FFF2-40B4-BE49-F238E27FC236}">
                <a16:creationId xmlns="" xmlns:a16="http://schemas.microsoft.com/office/drawing/2014/main" id="{4B532463-49C3-B541-BEEC-328244910626}"/>
              </a:ext>
            </a:extLst>
          </p:cNvPr>
          <p:cNvSpPr txBox="1"/>
          <p:nvPr/>
        </p:nvSpPr>
        <p:spPr>
          <a:xfrm>
            <a:off x="390525" y="3786251"/>
            <a:ext cx="4649343" cy="1354217"/>
          </a:xfrm>
          <a:prstGeom prst="rect">
            <a:avLst/>
          </a:prstGeom>
        </p:spPr>
        <p:txBody>
          <a:bodyPr vert="horz" wrap="square" lIns="91440" tIns="45720" rIns="91440" bIns="45720" rtlCol="0" anchor="t">
            <a:spAutoFit/>
          </a:bodyPr>
          <a:lstStyle/>
          <a:p>
            <a:pPr marL="342900" indent="-342900">
              <a:lnSpc>
                <a:spcPct val="120000"/>
              </a:lnSpc>
              <a:spcAft>
                <a:spcPts val="600"/>
              </a:spcAft>
              <a:buFont typeface="Arial" pitchFamily="34" charset="0"/>
              <a:buChar char="•"/>
            </a:pPr>
            <a:r>
              <a:rPr lang="zh-CN" altLang="en-US" sz="2000" dirty="0">
                <a:solidFill>
                  <a:srgbClr val="003262"/>
                </a:solidFill>
                <a:latin typeface="+mn-ea"/>
              </a:rPr>
              <a:t>不完全监督</a:t>
            </a:r>
            <a:r>
              <a:rPr lang="en-US" altLang="zh-CN" sz="2000" dirty="0">
                <a:solidFill>
                  <a:srgbClr val="003262"/>
                </a:solidFill>
                <a:latin typeface="+mn-ea"/>
              </a:rPr>
              <a:t> </a:t>
            </a:r>
            <a:r>
              <a:rPr lang="en-US" altLang="zh-CN" sz="2000" dirty="0"/>
              <a:t>(Incomplete supervision)</a:t>
            </a:r>
          </a:p>
          <a:p>
            <a:pPr marL="342900" indent="-342900">
              <a:lnSpc>
                <a:spcPct val="120000"/>
              </a:lnSpc>
              <a:spcAft>
                <a:spcPts val="600"/>
              </a:spcAft>
              <a:buFont typeface="Arial" pitchFamily="34" charset="0"/>
              <a:buChar char="•"/>
            </a:pPr>
            <a:r>
              <a:rPr lang="zh-CN" altLang="en-US" sz="2000" dirty="0">
                <a:solidFill>
                  <a:srgbClr val="003262"/>
                </a:solidFill>
                <a:latin typeface="+mn-ea"/>
              </a:rPr>
              <a:t>不确切监督</a:t>
            </a:r>
            <a:r>
              <a:rPr lang="en-US" altLang="zh-CN" sz="2000" dirty="0">
                <a:solidFill>
                  <a:srgbClr val="003262"/>
                </a:solidFill>
                <a:latin typeface="+mn-ea"/>
              </a:rPr>
              <a:t> </a:t>
            </a:r>
            <a:r>
              <a:rPr lang="en-US" altLang="zh-CN" sz="2000" dirty="0"/>
              <a:t>(Inexact supervision)</a:t>
            </a:r>
          </a:p>
          <a:p>
            <a:pPr marL="342900" indent="-342900">
              <a:lnSpc>
                <a:spcPct val="120000"/>
              </a:lnSpc>
              <a:spcAft>
                <a:spcPts val="600"/>
              </a:spcAft>
              <a:buFont typeface="Arial" pitchFamily="34" charset="0"/>
              <a:buChar char="•"/>
            </a:pPr>
            <a:r>
              <a:rPr lang="zh-CN" altLang="en-US" sz="2000" dirty="0">
                <a:solidFill>
                  <a:srgbClr val="003262"/>
                </a:solidFill>
                <a:latin typeface="+mn-ea"/>
              </a:rPr>
              <a:t>不精确监督</a:t>
            </a:r>
            <a:r>
              <a:rPr lang="en-US" altLang="zh-CN" sz="2000" dirty="0">
                <a:solidFill>
                  <a:srgbClr val="003262"/>
                </a:solidFill>
                <a:latin typeface="+mn-ea"/>
              </a:rPr>
              <a:t> </a:t>
            </a:r>
            <a:r>
              <a:rPr lang="en-US" altLang="zh-CN" sz="2000" dirty="0"/>
              <a:t>(Inaccurate supervision)</a:t>
            </a:r>
            <a:endParaRPr lang="zh-CN" altLang="en-US" sz="2000" dirty="0"/>
          </a:p>
        </p:txBody>
      </p:sp>
      <p:sp>
        <p:nvSpPr>
          <p:cNvPr id="12" name="文本框 11">
            <a:extLst>
              <a:ext uri="{FF2B5EF4-FFF2-40B4-BE49-F238E27FC236}">
                <a16:creationId xmlns="" xmlns:a16="http://schemas.microsoft.com/office/drawing/2014/main" id="{FB527466-B44F-7944-AD7C-9462081EDD9D}"/>
              </a:ext>
            </a:extLst>
          </p:cNvPr>
          <p:cNvSpPr txBox="1"/>
          <p:nvPr/>
        </p:nvSpPr>
        <p:spPr>
          <a:xfrm>
            <a:off x="13243600" y="901354"/>
            <a:ext cx="4087328" cy="1631216"/>
          </a:xfrm>
          <a:prstGeom prst="rect">
            <a:avLst/>
          </a:prstGeom>
          <a:noFill/>
        </p:spPr>
        <p:txBody>
          <a:bodyPr wrap="square">
            <a:spAutoFit/>
          </a:bodyPr>
          <a:lstStyle/>
          <a:p>
            <a:r>
              <a:rPr lang="en" altLang="zh-CN" sz="2000" i="1" dirty="0">
                <a:effectLst/>
              </a:rPr>
              <a:t>Weakly supervised learning </a:t>
            </a:r>
            <a:r>
              <a:rPr lang="en" altLang="zh-CN" sz="2000" dirty="0">
                <a:effectLst/>
              </a:rPr>
              <a:t>is an umbrella term covering a variety of studies that attempt to construct predictive models by learning with weak supervision. </a:t>
            </a:r>
            <a:endParaRPr lang="en" altLang="zh-CN" sz="2000" dirty="0"/>
          </a:p>
        </p:txBody>
      </p:sp>
      <p:sp>
        <p:nvSpPr>
          <p:cNvPr id="14" name="文本框 13">
            <a:extLst>
              <a:ext uri="{FF2B5EF4-FFF2-40B4-BE49-F238E27FC236}">
                <a16:creationId xmlns="" xmlns:a16="http://schemas.microsoft.com/office/drawing/2014/main" id="{AB063C5D-E199-CD4C-846E-E8EAC51052AF}"/>
              </a:ext>
            </a:extLst>
          </p:cNvPr>
          <p:cNvSpPr txBox="1"/>
          <p:nvPr/>
        </p:nvSpPr>
        <p:spPr>
          <a:xfrm>
            <a:off x="3335888" y="6334780"/>
            <a:ext cx="7344303" cy="523220"/>
          </a:xfrm>
          <a:prstGeom prst="rect">
            <a:avLst/>
          </a:prstGeom>
          <a:noFill/>
        </p:spPr>
        <p:txBody>
          <a:bodyPr wrap="square">
            <a:spAutoFit/>
          </a:bodyPr>
          <a:lstStyle/>
          <a:p>
            <a:r>
              <a:rPr lang="en" altLang="zh-CN" sz="1400" b="0" i="0" u="none" strike="noStrike" dirty="0">
                <a:solidFill>
                  <a:schemeClr val="bg1">
                    <a:lumMod val="95000"/>
                  </a:schemeClr>
                </a:solidFill>
                <a:effectLst/>
                <a:latin typeface="Source Sans Pro" panose="020F0502020204030204" pitchFamily="34" charset="0"/>
              </a:rPr>
              <a:t>[1] </a:t>
            </a:r>
            <a:r>
              <a:rPr lang="en" altLang="zh-CN" sz="1400" b="0" i="0" u="none" strike="noStrike" dirty="0" err="1">
                <a:solidFill>
                  <a:schemeClr val="bg1">
                    <a:lumMod val="95000"/>
                  </a:schemeClr>
                </a:solidFill>
                <a:effectLst/>
                <a:latin typeface="Source Sans Pro" panose="020F0502020204030204" pitchFamily="34" charset="0"/>
              </a:rPr>
              <a:t>Zhi</a:t>
            </a:r>
            <a:r>
              <a:rPr lang="en" altLang="zh-CN" sz="1400" b="0" i="0" u="none" strike="noStrike" dirty="0">
                <a:solidFill>
                  <a:schemeClr val="bg1">
                    <a:lumMod val="95000"/>
                  </a:schemeClr>
                </a:solidFill>
                <a:effectLst/>
                <a:latin typeface="Source Sans Pro" panose="020F0502020204030204" pitchFamily="34" charset="0"/>
              </a:rPr>
              <a:t>-Hua Zhou, A brief introduction to weakly supervised learning, </a:t>
            </a:r>
            <a:r>
              <a:rPr lang="en" altLang="zh-CN" sz="1400" b="0" i="1" u="none" strike="noStrike" dirty="0">
                <a:solidFill>
                  <a:schemeClr val="bg1">
                    <a:lumMod val="95000"/>
                  </a:schemeClr>
                </a:solidFill>
                <a:effectLst/>
                <a:latin typeface="Source Sans Pro" panose="020F0502020204030204" pitchFamily="34" charset="0"/>
              </a:rPr>
              <a:t>National Science Review</a:t>
            </a:r>
            <a:r>
              <a:rPr lang="en" altLang="zh-CN" sz="1400" b="0" i="0" u="none" strike="noStrike" dirty="0">
                <a:solidFill>
                  <a:schemeClr val="bg1">
                    <a:lumMod val="95000"/>
                  </a:schemeClr>
                </a:solidFill>
                <a:effectLst/>
                <a:latin typeface="Source Sans Pro" panose="020F0502020204030204" pitchFamily="34" charset="0"/>
              </a:rPr>
              <a:t>, Volume 5, Issue 1, January 2018, Pages 44–53, </a:t>
            </a:r>
            <a:endParaRPr lang="zh-CN" altLang="en-US" sz="1400" dirty="0">
              <a:solidFill>
                <a:schemeClr val="bg1">
                  <a:lumMod val="95000"/>
                </a:schemeClr>
              </a:solidFill>
            </a:endParaRPr>
          </a:p>
        </p:txBody>
      </p:sp>
      <p:pic>
        <p:nvPicPr>
          <p:cNvPr id="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79306" y="2485588"/>
            <a:ext cx="6148387" cy="2814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2656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BA9C820-0E7E-DA44-AEFC-3FB2F8ACD761}"/>
              </a:ext>
            </a:extLst>
          </p:cNvPr>
          <p:cNvSpPr>
            <a:spLocks noGrp="1"/>
          </p:cNvSpPr>
          <p:nvPr>
            <p:ph type="title"/>
          </p:nvPr>
        </p:nvSpPr>
        <p:spPr/>
        <p:txBody>
          <a:bodyPr>
            <a:normAutofit/>
          </a:bodyPr>
          <a:lstStyle/>
          <a:p>
            <a:r>
              <a:rPr lang="zh-CN" altLang="en-US" dirty="0"/>
              <a:t>迁移学习</a:t>
            </a:r>
            <a:r>
              <a:rPr lang="en-US" altLang="zh-CN" dirty="0"/>
              <a:t/>
            </a:r>
            <a:br>
              <a:rPr lang="en-US" altLang="zh-CN" dirty="0"/>
            </a:br>
            <a:r>
              <a:rPr lang="en-US" altLang="zh-CN" sz="2400" dirty="0"/>
              <a:t>(Transfer Learning)</a:t>
            </a:r>
            <a:endParaRPr kumimoji="1" lang="zh-CN" altLang="en-US" sz="4000" dirty="0"/>
          </a:p>
        </p:txBody>
      </p:sp>
      <p:sp>
        <p:nvSpPr>
          <p:cNvPr id="4" name="灯片编号占位符 3">
            <a:extLst>
              <a:ext uri="{FF2B5EF4-FFF2-40B4-BE49-F238E27FC236}">
                <a16:creationId xmlns="" xmlns:a16="http://schemas.microsoft.com/office/drawing/2014/main" id="{69D540BB-99B7-0249-BD4A-9F7D4E90C5E5}"/>
              </a:ext>
            </a:extLst>
          </p:cNvPr>
          <p:cNvSpPr>
            <a:spLocks noGrp="1"/>
          </p:cNvSpPr>
          <p:nvPr>
            <p:ph type="sldNum" sz="quarter" idx="12"/>
          </p:nvPr>
        </p:nvSpPr>
        <p:spPr/>
        <p:txBody>
          <a:bodyPr/>
          <a:lstStyle/>
          <a:p>
            <a:fld id="{2A5CA45D-1C57-0E40-B2E2-70663BF42DB7}" type="slidenum">
              <a:rPr kumimoji="1" lang="zh-CN" altLang="en-US" smtClean="0"/>
              <a:t>22</a:t>
            </a:fld>
            <a:endParaRPr kumimoji="1" lang="zh-CN" altLang="en-US"/>
          </a:p>
        </p:txBody>
      </p:sp>
      <p:sp>
        <p:nvSpPr>
          <p:cNvPr id="6" name="文本框 5">
            <a:extLst>
              <a:ext uri="{FF2B5EF4-FFF2-40B4-BE49-F238E27FC236}">
                <a16:creationId xmlns="" xmlns:a16="http://schemas.microsoft.com/office/drawing/2014/main" id="{D294C817-7DBA-F34A-8FD8-4B3443DD3729}"/>
              </a:ext>
            </a:extLst>
          </p:cNvPr>
          <p:cNvSpPr txBox="1"/>
          <p:nvPr/>
        </p:nvSpPr>
        <p:spPr>
          <a:xfrm>
            <a:off x="838800" y="1587600"/>
            <a:ext cx="9046464" cy="794320"/>
          </a:xfrm>
          <a:prstGeom prst="rect">
            <a:avLst/>
          </a:prstGeom>
          <a:noFill/>
        </p:spPr>
        <p:txBody>
          <a:bodyPr wrap="square">
            <a:spAutoFit/>
          </a:bodyPr>
          <a:lstStyle/>
          <a:p>
            <a:pPr marL="285750" indent="-285750">
              <a:lnSpc>
                <a:spcPct val="120000"/>
              </a:lnSpc>
              <a:buFont typeface="Arial" panose="020B0604020202020204" pitchFamily="34" charset="0"/>
              <a:buChar char="•"/>
            </a:pPr>
            <a:r>
              <a:rPr lang="zh-CN" altLang="en-US" sz="2000" dirty="0"/>
              <a:t>迁移学习</a:t>
            </a:r>
            <a:r>
              <a:rPr lang="en-US" altLang="zh-CN" sz="2000" dirty="0"/>
              <a:t>(Transfer Learning)</a:t>
            </a:r>
            <a:r>
              <a:rPr lang="zh-CN" altLang="en-US" sz="2000" dirty="0"/>
              <a:t>：将已经学习过的知识迁移应用到新的问题中</a:t>
            </a:r>
            <a:endParaRPr lang="en-US" altLang="zh-CN" sz="2000" dirty="0"/>
          </a:p>
          <a:p>
            <a:pPr marL="285750" indent="-285750">
              <a:lnSpc>
                <a:spcPct val="120000"/>
              </a:lnSpc>
              <a:buFont typeface="Arial" panose="020B0604020202020204" pitchFamily="34" charset="0"/>
              <a:buChar char="•"/>
            </a:pPr>
            <a:r>
              <a:rPr lang="zh-CN" altLang="en-US" sz="2000" dirty="0"/>
              <a:t>在数据独立同分布不成立的条件下</a:t>
            </a:r>
            <a:endParaRPr lang="en-US" altLang="zh-CN" sz="2000" dirty="0"/>
          </a:p>
        </p:txBody>
      </p:sp>
      <p:pic>
        <p:nvPicPr>
          <p:cNvPr id="7" name="Picture 2" descr="https://gimg2.baidu.com/image_search/src=http%3A%2F%2Fupload-images.jianshu.io%2Fupload_images%2F7001998-6f7af0fa5853e530.jpg&amp;refer=http%3A%2F%2Fupload-images.jianshu.io&amp;app=2002&amp;size=f9999,10000&amp;q=a80&amp;n=0&amp;g=0n&amp;fmt=jpeg?sec=1622804322&amp;t=60193f362df4e0de0fc7fd455620b03e">
            <a:extLst>
              <a:ext uri="{FF2B5EF4-FFF2-40B4-BE49-F238E27FC236}">
                <a16:creationId xmlns="" xmlns:a16="http://schemas.microsoft.com/office/drawing/2014/main" id="{BA1EE958-B5C5-D942-8960-675CE16BC8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342" y="2629082"/>
            <a:ext cx="7992324" cy="30986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在这里插入图片描述"/>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4297" y="2381920"/>
            <a:ext cx="4252347" cy="3581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29721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更多</a:t>
            </a:r>
            <a:r>
              <a:rPr lang="en-US" altLang="zh-CN" dirty="0"/>
              <a:t>……</a:t>
            </a:r>
            <a:endParaRPr lang="zh-CN" altLang="en-US" dirty="0"/>
          </a:p>
        </p:txBody>
      </p:sp>
      <p:sp>
        <p:nvSpPr>
          <p:cNvPr id="3" name="内容占位符 2"/>
          <p:cNvSpPr>
            <a:spLocks noGrp="1"/>
          </p:cNvSpPr>
          <p:nvPr>
            <p:ph idx="1"/>
          </p:nvPr>
        </p:nvSpPr>
        <p:spPr/>
        <p:txBody>
          <a:bodyPr/>
          <a:lstStyle/>
          <a:p>
            <a:r>
              <a:rPr lang="en-US" altLang="zh-CN" dirty="0"/>
              <a:t>Representation Learning </a:t>
            </a:r>
            <a:r>
              <a:rPr lang="zh-CN" altLang="en-US" dirty="0">
                <a:solidFill>
                  <a:srgbClr val="0000FF"/>
                </a:solidFill>
              </a:rPr>
              <a:t>表示学习</a:t>
            </a:r>
          </a:p>
          <a:p>
            <a:r>
              <a:rPr lang="en-US" altLang="zh-CN" dirty="0"/>
              <a:t>Self-supervised Learning </a:t>
            </a:r>
            <a:r>
              <a:rPr lang="zh-CN" altLang="en-US" dirty="0">
                <a:solidFill>
                  <a:srgbClr val="0000FF"/>
                </a:solidFill>
              </a:rPr>
              <a:t>自监督学习</a:t>
            </a:r>
            <a:endParaRPr lang="en-US" altLang="zh-CN" dirty="0">
              <a:solidFill>
                <a:srgbClr val="0000FF"/>
              </a:solidFill>
            </a:endParaRPr>
          </a:p>
          <a:p>
            <a:r>
              <a:rPr lang="en-US" altLang="zh-CN" dirty="0"/>
              <a:t>Metric Learning </a:t>
            </a:r>
            <a:r>
              <a:rPr lang="zh-CN" altLang="en-US" dirty="0">
                <a:solidFill>
                  <a:srgbClr val="0000FF"/>
                </a:solidFill>
              </a:rPr>
              <a:t>度量学习</a:t>
            </a:r>
            <a:endParaRPr lang="en-US" altLang="zh-CN" dirty="0">
              <a:solidFill>
                <a:srgbClr val="0000FF"/>
              </a:solidFill>
            </a:endParaRPr>
          </a:p>
          <a:p>
            <a:r>
              <a:rPr lang="en-US" altLang="zh-CN" dirty="0"/>
              <a:t>Contrastive Learning </a:t>
            </a:r>
            <a:r>
              <a:rPr lang="zh-CN" altLang="en-US" dirty="0">
                <a:solidFill>
                  <a:srgbClr val="0000FF"/>
                </a:solidFill>
              </a:rPr>
              <a:t>对比学习</a:t>
            </a:r>
            <a:endParaRPr lang="en-US" altLang="zh-CN" dirty="0">
              <a:solidFill>
                <a:srgbClr val="0000FF"/>
              </a:solidFill>
            </a:endParaRPr>
          </a:p>
          <a:p>
            <a:r>
              <a:rPr lang="en-US" altLang="zh-CN" dirty="0"/>
              <a:t>Adversarial Learning </a:t>
            </a:r>
            <a:r>
              <a:rPr lang="zh-CN" altLang="en-US" dirty="0">
                <a:solidFill>
                  <a:srgbClr val="0000FF"/>
                </a:solidFill>
              </a:rPr>
              <a:t>对抗学习</a:t>
            </a:r>
          </a:p>
          <a:p>
            <a:r>
              <a:rPr lang="en-US" altLang="zh-CN" dirty="0"/>
              <a:t>Meta Learning </a:t>
            </a:r>
            <a:r>
              <a:rPr lang="zh-CN" altLang="en-US" dirty="0">
                <a:solidFill>
                  <a:srgbClr val="0000FF"/>
                </a:solidFill>
              </a:rPr>
              <a:t>元学习</a:t>
            </a:r>
          </a:p>
          <a:p>
            <a:r>
              <a:rPr lang="en-US" altLang="zh-CN" dirty="0"/>
              <a:t>……</a:t>
            </a:r>
            <a:endParaRPr lang="zh-CN" altLang="en-US" dirty="0"/>
          </a:p>
          <a:p>
            <a:endParaRPr lang="zh-CN" altLang="en-US" dirty="0"/>
          </a:p>
        </p:txBody>
      </p:sp>
      <p:sp>
        <p:nvSpPr>
          <p:cNvPr id="4" name="灯片编号占位符 3"/>
          <p:cNvSpPr>
            <a:spLocks noGrp="1"/>
          </p:cNvSpPr>
          <p:nvPr>
            <p:ph type="sldNum" sz="quarter" idx="12"/>
          </p:nvPr>
        </p:nvSpPr>
        <p:spPr/>
        <p:txBody>
          <a:bodyPr/>
          <a:lstStyle/>
          <a:p>
            <a:fld id="{2A5CA45D-1C57-0E40-B2E2-70663BF42DB7}" type="slidenum">
              <a:rPr kumimoji="1" lang="zh-CN" altLang="en-US" smtClean="0"/>
              <a:t>23</a:t>
            </a:fld>
            <a:endParaRPr kumimoji="1" lang="zh-CN" altLang="en-US"/>
          </a:p>
        </p:txBody>
      </p:sp>
    </p:spTree>
    <p:extLst>
      <p:ext uri="{BB962C8B-B14F-4D97-AF65-F5344CB8AC3E}">
        <p14:creationId xmlns:p14="http://schemas.microsoft.com/office/powerpoint/2010/main" val="2927483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1FCFFAB-C5DC-B047-B372-E0D599128ECD}"/>
              </a:ext>
            </a:extLst>
          </p:cNvPr>
          <p:cNvSpPr>
            <a:spLocks noGrp="1"/>
          </p:cNvSpPr>
          <p:nvPr>
            <p:ph type="title"/>
          </p:nvPr>
        </p:nvSpPr>
        <p:spPr>
          <a:xfrm>
            <a:off x="838200" y="1111096"/>
            <a:ext cx="10515600" cy="2113200"/>
          </a:xfrm>
        </p:spPr>
        <p:txBody>
          <a:bodyPr/>
          <a:lstStyle/>
          <a:p>
            <a:r>
              <a:rPr lang="zh-CN" altLang="en-US" dirty="0"/>
              <a:t>机器学习概论</a:t>
            </a:r>
            <a:endParaRPr kumimoji="1" lang="zh-CN" altLang="en-US" dirty="0"/>
          </a:p>
        </p:txBody>
      </p:sp>
      <p:sp>
        <p:nvSpPr>
          <p:cNvPr id="3" name="文本占位符 2">
            <a:extLst>
              <a:ext uri="{FF2B5EF4-FFF2-40B4-BE49-F238E27FC236}">
                <a16:creationId xmlns="" xmlns:a16="http://schemas.microsoft.com/office/drawing/2014/main" id="{16F7C1F0-C1A5-2F49-A4E9-5B4E49E58AE9}"/>
              </a:ext>
            </a:extLst>
          </p:cNvPr>
          <p:cNvSpPr>
            <a:spLocks noGrp="1"/>
          </p:cNvSpPr>
          <p:nvPr>
            <p:ph type="body" idx="1"/>
          </p:nvPr>
        </p:nvSpPr>
        <p:spPr>
          <a:xfrm>
            <a:off x="838200" y="3280997"/>
            <a:ext cx="10515600" cy="2113200"/>
          </a:xfrm>
        </p:spPr>
        <p:txBody>
          <a:bodyPr/>
          <a:lstStyle/>
          <a:p>
            <a:pPr marL="342900" indent="-342900">
              <a:buFont typeface="Arial" panose="020B0604020202020204" pitchFamily="34" charset="0"/>
              <a:buChar char="•"/>
            </a:pPr>
            <a:r>
              <a:rPr lang="zh-CN" altLang="en-US" dirty="0">
                <a:solidFill>
                  <a:srgbClr val="898989"/>
                </a:solidFill>
              </a:rPr>
              <a:t>机器学习原理与概念</a:t>
            </a:r>
          </a:p>
          <a:p>
            <a:pPr marL="342900" indent="-342900">
              <a:buFont typeface="Arial" panose="020B0604020202020204" pitchFamily="34" charset="0"/>
              <a:buChar char="•"/>
            </a:pPr>
            <a:r>
              <a:rPr lang="zh-CN" altLang="en-US" dirty="0"/>
              <a:t>机器学习分类</a:t>
            </a:r>
          </a:p>
          <a:p>
            <a:pPr marL="342900" indent="-342900">
              <a:buFont typeface="Arial" panose="020B0604020202020204" pitchFamily="34" charset="0"/>
              <a:buChar char="•"/>
            </a:pPr>
            <a:r>
              <a:rPr lang="zh-CN" altLang="en-US" dirty="0" smtClean="0">
                <a:solidFill>
                  <a:srgbClr val="003262"/>
                </a:solidFill>
              </a:rPr>
              <a:t>机器学习</a:t>
            </a:r>
            <a:r>
              <a:rPr lang="zh-CN" altLang="en-US" dirty="0">
                <a:solidFill>
                  <a:srgbClr val="003262"/>
                </a:solidFill>
              </a:rPr>
              <a:t>重要</a:t>
            </a:r>
            <a:r>
              <a:rPr lang="zh-CN" altLang="en-US" dirty="0" smtClean="0">
                <a:solidFill>
                  <a:srgbClr val="003262"/>
                </a:solidFill>
              </a:rPr>
              <a:t>思想</a:t>
            </a:r>
            <a:endParaRPr lang="zh-CN" altLang="en-US" dirty="0">
              <a:solidFill>
                <a:srgbClr val="003262"/>
              </a:solidFill>
            </a:endParaRPr>
          </a:p>
          <a:p>
            <a:pPr marL="342900" indent="-342900">
              <a:buFont typeface="Arial" panose="020B0604020202020204" pitchFamily="34" charset="0"/>
              <a:buChar char="•"/>
            </a:pPr>
            <a:r>
              <a:rPr lang="zh-CN" altLang="en-US" dirty="0"/>
              <a:t>机器学习与人工智能</a:t>
            </a:r>
          </a:p>
        </p:txBody>
      </p:sp>
      <p:sp>
        <p:nvSpPr>
          <p:cNvPr id="4" name="灯片编号占位符 3">
            <a:extLst>
              <a:ext uri="{FF2B5EF4-FFF2-40B4-BE49-F238E27FC236}">
                <a16:creationId xmlns="" xmlns:a16="http://schemas.microsoft.com/office/drawing/2014/main" id="{7CB2BF55-C3A0-CB47-BC5B-4764EC2385EA}"/>
              </a:ext>
            </a:extLst>
          </p:cNvPr>
          <p:cNvSpPr>
            <a:spLocks noGrp="1"/>
          </p:cNvSpPr>
          <p:nvPr>
            <p:ph type="sldNum" sz="quarter" idx="12"/>
          </p:nvPr>
        </p:nvSpPr>
        <p:spPr/>
        <p:txBody>
          <a:bodyPr/>
          <a:lstStyle/>
          <a:p>
            <a:fld id="{2A5CA45D-1C57-0E40-B2E2-70663BF42DB7}" type="slidenum">
              <a:rPr kumimoji="1" lang="zh-CN" altLang="en-US" smtClean="0"/>
              <a:t>24</a:t>
            </a:fld>
            <a:endParaRPr kumimoji="1" lang="zh-CN" altLang="en-US"/>
          </a:p>
        </p:txBody>
      </p:sp>
    </p:spTree>
    <p:extLst>
      <p:ext uri="{BB962C8B-B14F-4D97-AF65-F5344CB8AC3E}">
        <p14:creationId xmlns:p14="http://schemas.microsoft.com/office/powerpoint/2010/main" val="364442860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4651FEED-10BF-9A4F-9EFE-52FFBFDD948A}"/>
              </a:ext>
            </a:extLst>
          </p:cNvPr>
          <p:cNvSpPr>
            <a:spLocks noGrp="1"/>
          </p:cNvSpPr>
          <p:nvPr>
            <p:ph type="title"/>
          </p:nvPr>
        </p:nvSpPr>
        <p:spPr/>
        <p:txBody>
          <a:bodyPr/>
          <a:lstStyle/>
          <a:p>
            <a:r>
              <a:rPr lang="zh-CN" altLang="en-US" dirty="0"/>
              <a:t>常用的定理</a:t>
            </a:r>
          </a:p>
        </p:txBody>
      </p:sp>
      <p:sp>
        <p:nvSpPr>
          <p:cNvPr id="4" name="灯片编号占位符 3">
            <a:extLst>
              <a:ext uri="{FF2B5EF4-FFF2-40B4-BE49-F238E27FC236}">
                <a16:creationId xmlns="" xmlns:a16="http://schemas.microsoft.com/office/drawing/2014/main" id="{C6F55625-65A8-B14B-BFD5-1E1C02BB2CD0}"/>
              </a:ext>
            </a:extLst>
          </p:cNvPr>
          <p:cNvSpPr>
            <a:spLocks noGrp="1"/>
          </p:cNvSpPr>
          <p:nvPr>
            <p:ph type="sldNum" sz="quarter" idx="12"/>
          </p:nvPr>
        </p:nvSpPr>
        <p:spPr/>
        <p:txBody>
          <a:bodyPr/>
          <a:lstStyle/>
          <a:p>
            <a:fld id="{2A5CA45D-1C57-0E40-B2E2-70663BF42DB7}" type="slidenum">
              <a:rPr kumimoji="1" lang="zh-CN" altLang="en-US" smtClean="0"/>
              <a:t>25</a:t>
            </a:fld>
            <a:endParaRPr kumimoji="1" lang="zh-CN" altLang="en-US"/>
          </a:p>
        </p:txBody>
      </p:sp>
      <p:sp>
        <p:nvSpPr>
          <p:cNvPr id="6" name="文本框 5">
            <a:extLst>
              <a:ext uri="{FF2B5EF4-FFF2-40B4-BE49-F238E27FC236}">
                <a16:creationId xmlns="" xmlns:a16="http://schemas.microsoft.com/office/drawing/2014/main" id="{450A932E-F5D3-364E-BBD2-45DA6B48A273}"/>
              </a:ext>
            </a:extLst>
          </p:cNvPr>
          <p:cNvSpPr txBox="1"/>
          <p:nvPr/>
        </p:nvSpPr>
        <p:spPr>
          <a:xfrm>
            <a:off x="838800" y="1587600"/>
            <a:ext cx="10816752" cy="461665"/>
          </a:xfrm>
          <a:prstGeom prst="rect">
            <a:avLst/>
          </a:prstGeom>
          <a:noFill/>
        </p:spPr>
        <p:txBody>
          <a:bodyPr wrap="square">
            <a:spAutoFit/>
          </a:bodyPr>
          <a:lstStyle/>
          <a:p>
            <a:pPr marL="285750" indent="-285750">
              <a:buFont typeface="Arial" panose="020B0604020202020204" pitchFamily="34" charset="0"/>
              <a:buChar char="•"/>
            </a:pPr>
            <a:r>
              <a:rPr lang="zh-CN" altLang="en-US" sz="2400" dirty="0">
                <a:solidFill>
                  <a:srgbClr val="C00000"/>
                </a:solidFill>
              </a:rPr>
              <a:t>没有免费午餐定理</a:t>
            </a:r>
            <a:r>
              <a:rPr lang="en-US" altLang="zh-CN" sz="2400" dirty="0"/>
              <a:t>(No Free Lunch Theorem</a:t>
            </a:r>
            <a:r>
              <a:rPr lang="zh-CN" altLang="en-US" sz="2400" dirty="0"/>
              <a:t>，</a:t>
            </a:r>
            <a:r>
              <a:rPr lang="en-US" altLang="zh-CN" sz="2400" dirty="0"/>
              <a:t>NFL</a:t>
            </a:r>
            <a:r>
              <a:rPr lang="en-US" altLang="zh-CN" sz="2400" dirty="0" smtClean="0"/>
              <a:t>)</a:t>
            </a:r>
            <a:endParaRPr lang="en-US" altLang="zh-CN" sz="2400" dirty="0"/>
          </a:p>
        </p:txBody>
      </p:sp>
      <p:pic>
        <p:nvPicPr>
          <p:cNvPr id="9" name="Picture 2" descr="Image result for æ²¡æåè´¹åé¤å®ç">
            <a:extLst>
              <a:ext uri="{FF2B5EF4-FFF2-40B4-BE49-F238E27FC236}">
                <a16:creationId xmlns="" xmlns:a16="http://schemas.microsoft.com/office/drawing/2014/main" id="{99FA5A2D-BDE9-534D-ACD8-3D69316CD6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698" y="2416609"/>
            <a:ext cx="4069080" cy="304788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91428" y="2494241"/>
            <a:ext cx="6096000" cy="1938992"/>
          </a:xfrm>
          <a:prstGeom prst="rect">
            <a:avLst/>
          </a:prstGeom>
        </p:spPr>
        <p:txBody>
          <a:bodyPr wrap="square">
            <a:spAutoFit/>
          </a:bodyPr>
          <a:lstStyle/>
          <a:p>
            <a:pPr marL="742950" lvl="1" indent="-285750">
              <a:spcBef>
                <a:spcPts val="1200"/>
              </a:spcBef>
              <a:buFont typeface="Arial" panose="020B0604020202020204" pitchFamily="34" charset="0"/>
              <a:buChar char="•"/>
            </a:pPr>
            <a:r>
              <a:rPr lang="zh-CN" altLang="en-US" sz="2400" dirty="0"/>
              <a:t>对于基于迭代的最优化算法，不存在某种算法对所有问题（有限的搜索空间内）都有效。如果一个算法对某些问题有效，那么它一定在另外一些问题上比纯随机搜索算法更差</a:t>
            </a:r>
          </a:p>
        </p:txBody>
      </p:sp>
      <p:sp>
        <p:nvSpPr>
          <p:cNvPr id="3" name="矩形 2"/>
          <p:cNvSpPr/>
          <p:nvPr/>
        </p:nvSpPr>
        <p:spPr>
          <a:xfrm>
            <a:off x="3051208" y="5801887"/>
            <a:ext cx="8903369" cy="307777"/>
          </a:xfrm>
          <a:prstGeom prst="rect">
            <a:avLst/>
          </a:prstGeom>
        </p:spPr>
        <p:txBody>
          <a:bodyPr wrap="square">
            <a:spAutoFit/>
          </a:bodyPr>
          <a:lstStyle/>
          <a:p>
            <a:pPr algn="r"/>
            <a:r>
              <a:rPr lang="zh-CN" altLang="en-US" sz="1400" dirty="0"/>
              <a:t>没有免费午餐定理（No Free Lunch Theorem，NFL）是由Wolpert 和Macerday在最优化理论中提出的</a:t>
            </a:r>
          </a:p>
        </p:txBody>
      </p:sp>
      <p:sp>
        <p:nvSpPr>
          <p:cNvPr id="7" name="矩形 6"/>
          <p:cNvSpPr/>
          <p:nvPr/>
        </p:nvSpPr>
        <p:spPr>
          <a:xfrm>
            <a:off x="1196807" y="5054614"/>
            <a:ext cx="5570756" cy="400110"/>
          </a:xfrm>
          <a:prstGeom prst="rect">
            <a:avLst/>
          </a:prstGeom>
        </p:spPr>
        <p:txBody>
          <a:bodyPr wrap="none">
            <a:spAutoFit/>
          </a:bodyPr>
          <a:lstStyle/>
          <a:p>
            <a:r>
              <a:rPr lang="zh-CN" altLang="en-US" sz="2000" dirty="0">
                <a:solidFill>
                  <a:schemeClr val="accent2">
                    <a:lumMod val="75000"/>
                  </a:schemeClr>
                </a:solidFill>
              </a:rPr>
              <a:t>不存在一种机器学习算法适合于任何领域或任务</a:t>
            </a:r>
          </a:p>
        </p:txBody>
      </p:sp>
    </p:spTree>
    <p:extLst>
      <p:ext uri="{BB962C8B-B14F-4D97-AF65-F5344CB8AC3E}">
        <p14:creationId xmlns:p14="http://schemas.microsoft.com/office/powerpoint/2010/main" val="1572834305"/>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4651FEED-10BF-9A4F-9EFE-52FFBFDD948A}"/>
              </a:ext>
            </a:extLst>
          </p:cNvPr>
          <p:cNvSpPr>
            <a:spLocks noGrp="1"/>
          </p:cNvSpPr>
          <p:nvPr>
            <p:ph type="title"/>
          </p:nvPr>
        </p:nvSpPr>
        <p:spPr/>
        <p:txBody>
          <a:bodyPr/>
          <a:lstStyle/>
          <a:p>
            <a:r>
              <a:rPr lang="zh-CN" altLang="en-US" dirty="0"/>
              <a:t>常用的定理</a:t>
            </a:r>
          </a:p>
        </p:txBody>
      </p:sp>
      <p:sp>
        <p:nvSpPr>
          <p:cNvPr id="4" name="灯片编号占位符 3">
            <a:extLst>
              <a:ext uri="{FF2B5EF4-FFF2-40B4-BE49-F238E27FC236}">
                <a16:creationId xmlns="" xmlns:a16="http://schemas.microsoft.com/office/drawing/2014/main" id="{C6F55625-65A8-B14B-BFD5-1E1C02BB2CD0}"/>
              </a:ext>
            </a:extLst>
          </p:cNvPr>
          <p:cNvSpPr>
            <a:spLocks noGrp="1"/>
          </p:cNvSpPr>
          <p:nvPr>
            <p:ph type="sldNum" sz="quarter" idx="12"/>
          </p:nvPr>
        </p:nvSpPr>
        <p:spPr/>
        <p:txBody>
          <a:bodyPr/>
          <a:lstStyle/>
          <a:p>
            <a:fld id="{2A5CA45D-1C57-0E40-B2E2-70663BF42DB7}" type="slidenum">
              <a:rPr kumimoji="1" lang="zh-CN" altLang="en-US" smtClean="0"/>
              <a:t>26</a:t>
            </a:fld>
            <a:endParaRPr kumimoji="1" lang="zh-CN" altLang="en-US"/>
          </a:p>
        </p:txBody>
      </p:sp>
      <p:sp>
        <p:nvSpPr>
          <p:cNvPr id="6" name="文本框 5">
            <a:extLst>
              <a:ext uri="{FF2B5EF4-FFF2-40B4-BE49-F238E27FC236}">
                <a16:creationId xmlns="" xmlns:a16="http://schemas.microsoft.com/office/drawing/2014/main" id="{8462B23D-B00D-D54F-AAAE-BF647CBA4733}"/>
              </a:ext>
            </a:extLst>
          </p:cNvPr>
          <p:cNvSpPr txBox="1"/>
          <p:nvPr/>
        </p:nvSpPr>
        <p:spPr>
          <a:xfrm>
            <a:off x="838800" y="1587600"/>
            <a:ext cx="9219600" cy="984885"/>
          </a:xfrm>
          <a:prstGeom prst="rect">
            <a:avLst/>
          </a:prstGeom>
          <a:noFill/>
        </p:spPr>
        <p:txBody>
          <a:bodyPr wrap="square">
            <a:spAutoFit/>
          </a:bodyPr>
          <a:lstStyle/>
          <a:p>
            <a:pPr marL="285750" indent="-285750">
              <a:buFont typeface="Arial" panose="020B0604020202020204" pitchFamily="34" charset="0"/>
              <a:buChar char="•"/>
            </a:pPr>
            <a:r>
              <a:rPr lang="zh-CN" altLang="en-US" sz="2400" dirty="0">
                <a:solidFill>
                  <a:srgbClr val="C00000"/>
                </a:solidFill>
              </a:rPr>
              <a:t>丑小鸭定理</a:t>
            </a:r>
            <a:r>
              <a:rPr lang="en-US" altLang="zh-CN" sz="2400" dirty="0"/>
              <a:t>(</a:t>
            </a:r>
            <a:r>
              <a:rPr lang="en" altLang="zh-CN" sz="2400" dirty="0"/>
              <a:t>Ugly Duckling Theorem)</a:t>
            </a:r>
          </a:p>
          <a:p>
            <a:pPr marL="742950" lvl="1" indent="-285750">
              <a:spcBef>
                <a:spcPts val="1200"/>
              </a:spcBef>
              <a:buFont typeface="Arial" panose="020B0604020202020204" pitchFamily="34" charset="0"/>
              <a:buChar char="•"/>
            </a:pPr>
            <a:r>
              <a:rPr lang="zh-CN" altLang="en-US" sz="2400" dirty="0"/>
              <a:t>丑小鸭与白天鹅之间的区别和两只白天鹅之间的区别一样大</a:t>
            </a:r>
            <a:endParaRPr lang="en-US" altLang="zh-CN" sz="2400" dirty="0"/>
          </a:p>
        </p:txBody>
      </p:sp>
      <p:pic>
        <p:nvPicPr>
          <p:cNvPr id="7" name="Picture 2" descr="“Ugly Duckling Theorem”的图片搜索结果">
            <a:extLst>
              <a:ext uri="{FF2B5EF4-FFF2-40B4-BE49-F238E27FC236}">
                <a16:creationId xmlns="" xmlns:a16="http://schemas.microsoft.com/office/drawing/2014/main" id="{033528C7-EA0A-5641-8863-B5C2E929AF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81023" y="2588512"/>
            <a:ext cx="5541264" cy="3095315"/>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4886424" y="5490262"/>
            <a:ext cx="6134501" cy="338554"/>
          </a:xfrm>
          <a:prstGeom prst="rect">
            <a:avLst/>
          </a:prstGeom>
        </p:spPr>
        <p:txBody>
          <a:bodyPr wrap="square">
            <a:spAutoFit/>
          </a:bodyPr>
          <a:lstStyle/>
          <a:p>
            <a:r>
              <a:rPr lang="zh-CN" altLang="en-US" sz="1600" smtClean="0"/>
              <a:t>这里的“丑小鸭”是指白天鹅的幼雏，而不是“丑陋的小鸭子”</a:t>
            </a:r>
            <a:endParaRPr lang="zh-CN" altLang="en-US" sz="1600" dirty="0"/>
          </a:p>
        </p:txBody>
      </p:sp>
      <p:sp>
        <p:nvSpPr>
          <p:cNvPr id="3" name="矩形 2"/>
          <p:cNvSpPr/>
          <p:nvPr/>
        </p:nvSpPr>
        <p:spPr>
          <a:xfrm>
            <a:off x="10312959" y="5938695"/>
            <a:ext cx="1879041" cy="307777"/>
          </a:xfrm>
          <a:prstGeom prst="rect">
            <a:avLst/>
          </a:prstGeom>
        </p:spPr>
        <p:txBody>
          <a:bodyPr wrap="none">
            <a:spAutoFit/>
          </a:bodyPr>
          <a:lstStyle/>
          <a:p>
            <a:r>
              <a:rPr lang="zh-CN" altLang="en-US" sz="1400" dirty="0"/>
              <a:t>1969 年由渡边慧提出</a:t>
            </a:r>
          </a:p>
        </p:txBody>
      </p:sp>
      <p:sp>
        <p:nvSpPr>
          <p:cNvPr id="8" name="矩形 7"/>
          <p:cNvSpPr/>
          <p:nvPr/>
        </p:nvSpPr>
        <p:spPr>
          <a:xfrm>
            <a:off x="2178959" y="3455516"/>
            <a:ext cx="2236510" cy="400110"/>
          </a:xfrm>
          <a:prstGeom prst="rect">
            <a:avLst/>
          </a:prstGeom>
        </p:spPr>
        <p:txBody>
          <a:bodyPr wrap="none">
            <a:spAutoFit/>
          </a:bodyPr>
          <a:lstStyle/>
          <a:p>
            <a:r>
              <a:rPr lang="zh-CN" altLang="en-US" sz="2000" dirty="0" smtClean="0">
                <a:solidFill>
                  <a:srgbClr val="003262"/>
                </a:solidFill>
              </a:rPr>
              <a:t>什么才是相似的？</a:t>
            </a:r>
            <a:endParaRPr lang="zh-CN" altLang="en-US" sz="2000" dirty="0">
              <a:solidFill>
                <a:srgbClr val="003262"/>
              </a:solidFill>
            </a:endParaRPr>
          </a:p>
        </p:txBody>
      </p:sp>
      <p:sp>
        <p:nvSpPr>
          <p:cNvPr id="9" name="矩形 8"/>
          <p:cNvSpPr/>
          <p:nvPr/>
        </p:nvSpPr>
        <p:spPr>
          <a:xfrm>
            <a:off x="1180699" y="4490336"/>
            <a:ext cx="4632960" cy="646331"/>
          </a:xfrm>
          <a:prstGeom prst="rect">
            <a:avLst/>
          </a:prstGeom>
        </p:spPr>
        <p:txBody>
          <a:bodyPr wrap="square">
            <a:spAutoFit/>
          </a:bodyPr>
          <a:lstStyle/>
          <a:p>
            <a:r>
              <a:rPr lang="zh-CN" altLang="en-US" dirty="0">
                <a:solidFill>
                  <a:schemeClr val="accent2">
                    <a:lumMod val="75000"/>
                  </a:schemeClr>
                </a:solidFill>
              </a:rPr>
              <a:t>分类结果取决于选择什么特征作为分类标准，而特征的选择又依赖于任务的目的。</a:t>
            </a:r>
          </a:p>
        </p:txBody>
      </p:sp>
    </p:spTree>
    <p:extLst>
      <p:ext uri="{BB962C8B-B14F-4D97-AF65-F5344CB8AC3E}">
        <p14:creationId xmlns:p14="http://schemas.microsoft.com/office/powerpoint/2010/main" val="24480344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4651FEED-10BF-9A4F-9EFE-52FFBFDD948A}"/>
              </a:ext>
            </a:extLst>
          </p:cNvPr>
          <p:cNvSpPr>
            <a:spLocks noGrp="1"/>
          </p:cNvSpPr>
          <p:nvPr>
            <p:ph type="title"/>
          </p:nvPr>
        </p:nvSpPr>
        <p:spPr/>
        <p:txBody>
          <a:bodyPr/>
          <a:lstStyle/>
          <a:p>
            <a:r>
              <a:rPr lang="zh-CN" altLang="en-US" dirty="0"/>
              <a:t>常用的定理</a:t>
            </a:r>
          </a:p>
        </p:txBody>
      </p:sp>
      <p:sp>
        <p:nvSpPr>
          <p:cNvPr id="4" name="灯片编号占位符 3">
            <a:extLst>
              <a:ext uri="{FF2B5EF4-FFF2-40B4-BE49-F238E27FC236}">
                <a16:creationId xmlns="" xmlns:a16="http://schemas.microsoft.com/office/drawing/2014/main" id="{C6F55625-65A8-B14B-BFD5-1E1C02BB2CD0}"/>
              </a:ext>
            </a:extLst>
          </p:cNvPr>
          <p:cNvSpPr>
            <a:spLocks noGrp="1"/>
          </p:cNvSpPr>
          <p:nvPr>
            <p:ph type="sldNum" sz="quarter" idx="12"/>
          </p:nvPr>
        </p:nvSpPr>
        <p:spPr/>
        <p:txBody>
          <a:bodyPr/>
          <a:lstStyle/>
          <a:p>
            <a:fld id="{2A5CA45D-1C57-0E40-B2E2-70663BF42DB7}" type="slidenum">
              <a:rPr kumimoji="1" lang="zh-CN" altLang="en-US" smtClean="0"/>
              <a:t>27</a:t>
            </a:fld>
            <a:endParaRPr kumimoji="1" lang="zh-CN" altLang="en-US"/>
          </a:p>
        </p:txBody>
      </p:sp>
      <p:sp>
        <p:nvSpPr>
          <p:cNvPr id="6" name="文本框 5">
            <a:extLst>
              <a:ext uri="{FF2B5EF4-FFF2-40B4-BE49-F238E27FC236}">
                <a16:creationId xmlns="" xmlns:a16="http://schemas.microsoft.com/office/drawing/2014/main" id="{BD9D55D7-5826-8D4B-9EEE-5E6EA2640134}"/>
              </a:ext>
            </a:extLst>
          </p:cNvPr>
          <p:cNvSpPr txBox="1"/>
          <p:nvPr/>
        </p:nvSpPr>
        <p:spPr>
          <a:xfrm>
            <a:off x="838800" y="1587600"/>
            <a:ext cx="6096000" cy="984885"/>
          </a:xfrm>
          <a:prstGeom prst="rect">
            <a:avLst/>
          </a:prstGeom>
          <a:noFill/>
        </p:spPr>
        <p:txBody>
          <a:bodyPr wrap="square">
            <a:spAutoFit/>
          </a:bodyPr>
          <a:lstStyle/>
          <a:p>
            <a:pPr marL="285750" indent="-285750">
              <a:buFont typeface="Arial" panose="020B0604020202020204" pitchFamily="34" charset="0"/>
              <a:buChar char="•"/>
            </a:pPr>
            <a:r>
              <a:rPr lang="zh-CN" altLang="en-US" sz="2400" dirty="0">
                <a:solidFill>
                  <a:srgbClr val="C00000"/>
                </a:solidFill>
              </a:rPr>
              <a:t>奥卡姆剃刀原理</a:t>
            </a:r>
            <a:r>
              <a:rPr lang="en-US" altLang="zh-CN" sz="2400" dirty="0"/>
              <a:t>(</a:t>
            </a:r>
            <a:r>
              <a:rPr lang="en" altLang="zh-CN" sz="2400" dirty="0"/>
              <a:t>Occam's Razor)</a:t>
            </a:r>
          </a:p>
          <a:p>
            <a:pPr marL="742950" lvl="1" indent="-285750">
              <a:spcBef>
                <a:spcPts val="1200"/>
              </a:spcBef>
              <a:buFont typeface="Arial" panose="020B0604020202020204" pitchFamily="34" charset="0"/>
              <a:buChar char="•"/>
            </a:pPr>
            <a:r>
              <a:rPr lang="zh-CN" altLang="en" sz="2400" dirty="0">
                <a:solidFill>
                  <a:srgbClr val="003262"/>
                </a:solidFill>
              </a:rPr>
              <a:t>如无必要</a:t>
            </a:r>
            <a:r>
              <a:rPr lang="zh-CN" altLang="en-US" sz="2400" dirty="0">
                <a:solidFill>
                  <a:srgbClr val="003262"/>
                </a:solidFill>
              </a:rPr>
              <a:t>，勿增实体</a:t>
            </a:r>
            <a:endParaRPr lang="en" altLang="zh-CN" sz="2400" dirty="0">
              <a:solidFill>
                <a:srgbClr val="003262"/>
              </a:solidFill>
            </a:endParaRPr>
          </a:p>
        </p:txBody>
      </p:sp>
      <p:pic>
        <p:nvPicPr>
          <p:cNvPr id="8" name="Picture 2" descr="“Occam's Razor”的图片搜索结果">
            <a:extLst>
              <a:ext uri="{FF2B5EF4-FFF2-40B4-BE49-F238E27FC236}">
                <a16:creationId xmlns="" xmlns:a16="http://schemas.microsoft.com/office/drawing/2014/main" id="{973136A3-0139-6540-9CE2-3C4B45D46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3723" y="1539939"/>
            <a:ext cx="3889248" cy="338920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589196" y="5569216"/>
            <a:ext cx="9839425" cy="369332"/>
          </a:xfrm>
          <a:prstGeom prst="rect">
            <a:avLst/>
          </a:prstGeom>
        </p:spPr>
        <p:txBody>
          <a:bodyPr wrap="square">
            <a:spAutoFit/>
          </a:bodyPr>
          <a:lstStyle/>
          <a:p>
            <a:r>
              <a:rPr lang="zh-CN" altLang="en-US" dirty="0"/>
              <a:t>由14世纪逻辑学家William of Occam提出的一个解决问题的</a:t>
            </a:r>
            <a:r>
              <a:rPr lang="zh-CN" altLang="en-US" dirty="0" smtClean="0"/>
              <a:t>法则：“如无必要，勿增实体”．</a:t>
            </a:r>
            <a:endParaRPr lang="zh-CN" altLang="en-US" dirty="0"/>
          </a:p>
        </p:txBody>
      </p:sp>
      <p:sp>
        <p:nvSpPr>
          <p:cNvPr id="3" name="矩形 2"/>
          <p:cNvSpPr/>
          <p:nvPr/>
        </p:nvSpPr>
        <p:spPr>
          <a:xfrm>
            <a:off x="911191" y="3266811"/>
            <a:ext cx="4777339" cy="1015663"/>
          </a:xfrm>
          <a:prstGeom prst="rect">
            <a:avLst/>
          </a:prstGeom>
        </p:spPr>
        <p:txBody>
          <a:bodyPr wrap="square">
            <a:spAutoFit/>
          </a:bodyPr>
          <a:lstStyle/>
          <a:p>
            <a:r>
              <a:rPr lang="zh-CN" altLang="en-US" sz="2000" dirty="0">
                <a:solidFill>
                  <a:srgbClr val="C5820D"/>
                </a:solidFill>
              </a:rPr>
              <a:t>机器学习中的正则化思想：简单的模型泛化能力更好。如果有两个性能相近的模型，我们应该选择更简单的模型</a:t>
            </a:r>
          </a:p>
        </p:txBody>
      </p:sp>
    </p:spTree>
    <p:extLst>
      <p:ext uri="{BB962C8B-B14F-4D97-AF65-F5344CB8AC3E}">
        <p14:creationId xmlns:p14="http://schemas.microsoft.com/office/powerpoint/2010/main" val="40339389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4651FEED-10BF-9A4F-9EFE-52FFBFDD948A}"/>
              </a:ext>
            </a:extLst>
          </p:cNvPr>
          <p:cNvSpPr>
            <a:spLocks noGrp="1"/>
          </p:cNvSpPr>
          <p:nvPr>
            <p:ph type="title"/>
          </p:nvPr>
        </p:nvSpPr>
        <p:spPr/>
        <p:txBody>
          <a:bodyPr>
            <a:normAutofit/>
          </a:bodyPr>
          <a:lstStyle/>
          <a:p>
            <a:r>
              <a:rPr lang="zh-CN" altLang="en-US" dirty="0"/>
              <a:t>归纳偏置</a:t>
            </a:r>
            <a:r>
              <a:rPr lang="en-US" altLang="zh-CN" dirty="0"/>
              <a:t/>
            </a:r>
            <a:br>
              <a:rPr lang="en-US" altLang="zh-CN" dirty="0"/>
            </a:br>
            <a:r>
              <a:rPr lang="en-US" altLang="zh-CN" sz="2400" dirty="0"/>
              <a:t>(Inductive Bias)</a:t>
            </a:r>
            <a:endParaRPr lang="zh-CN" altLang="en-US" dirty="0"/>
          </a:p>
        </p:txBody>
      </p:sp>
      <p:sp>
        <p:nvSpPr>
          <p:cNvPr id="4" name="灯片编号占位符 3">
            <a:extLst>
              <a:ext uri="{FF2B5EF4-FFF2-40B4-BE49-F238E27FC236}">
                <a16:creationId xmlns="" xmlns:a16="http://schemas.microsoft.com/office/drawing/2014/main" id="{C6F55625-65A8-B14B-BFD5-1E1C02BB2CD0}"/>
              </a:ext>
            </a:extLst>
          </p:cNvPr>
          <p:cNvSpPr>
            <a:spLocks noGrp="1"/>
          </p:cNvSpPr>
          <p:nvPr>
            <p:ph type="sldNum" sz="quarter" idx="12"/>
          </p:nvPr>
        </p:nvSpPr>
        <p:spPr/>
        <p:txBody>
          <a:bodyPr/>
          <a:lstStyle/>
          <a:p>
            <a:fld id="{2A5CA45D-1C57-0E40-B2E2-70663BF42DB7}" type="slidenum">
              <a:rPr kumimoji="1" lang="zh-CN" altLang="en-US" smtClean="0"/>
              <a:t>28</a:t>
            </a:fld>
            <a:endParaRPr kumimoji="1" lang="zh-CN" altLang="en-US"/>
          </a:p>
        </p:txBody>
      </p:sp>
      <p:sp>
        <p:nvSpPr>
          <p:cNvPr id="7" name="文本框 6">
            <a:extLst>
              <a:ext uri="{FF2B5EF4-FFF2-40B4-BE49-F238E27FC236}">
                <a16:creationId xmlns="" xmlns:a16="http://schemas.microsoft.com/office/drawing/2014/main" id="{80B3E124-6894-8045-B378-1275D1482592}"/>
              </a:ext>
            </a:extLst>
          </p:cNvPr>
          <p:cNvSpPr txBox="1"/>
          <p:nvPr/>
        </p:nvSpPr>
        <p:spPr>
          <a:xfrm>
            <a:off x="838800" y="1587600"/>
            <a:ext cx="10841136" cy="461665"/>
          </a:xfrm>
          <a:prstGeom prst="rect">
            <a:avLst/>
          </a:prstGeom>
          <a:noFill/>
        </p:spPr>
        <p:txBody>
          <a:bodyPr wrap="square">
            <a:spAutoFit/>
          </a:bodyPr>
          <a:lstStyle/>
          <a:p>
            <a:pPr marL="285750" indent="-285750">
              <a:buFont typeface="Arial" panose="020B0604020202020204" pitchFamily="34" charset="0"/>
              <a:buChar char="•"/>
            </a:pPr>
            <a:r>
              <a:rPr lang="zh-CN" altLang="en-US" sz="2400" dirty="0"/>
              <a:t>很多学习算法经常会对学习的问题做一些假设，这些假设就称为</a:t>
            </a:r>
            <a:r>
              <a:rPr lang="zh-CN" altLang="en-US" sz="2400" dirty="0">
                <a:solidFill>
                  <a:srgbClr val="C00000"/>
                </a:solidFill>
              </a:rPr>
              <a:t>归纳</a:t>
            </a:r>
            <a:r>
              <a:rPr lang="zh-CN" altLang="en-US" sz="2400" dirty="0" smtClean="0">
                <a:solidFill>
                  <a:srgbClr val="C00000"/>
                </a:solidFill>
              </a:rPr>
              <a:t>偏置</a:t>
            </a:r>
            <a:endParaRPr lang="en-US" altLang="zh-CN" sz="2400" dirty="0"/>
          </a:p>
        </p:txBody>
      </p:sp>
      <p:sp>
        <p:nvSpPr>
          <p:cNvPr id="2" name="矩形 1"/>
          <p:cNvSpPr/>
          <p:nvPr/>
        </p:nvSpPr>
        <p:spPr>
          <a:xfrm>
            <a:off x="1018796" y="2146274"/>
            <a:ext cx="10335004" cy="1905009"/>
          </a:xfrm>
          <a:prstGeom prst="rect">
            <a:avLst/>
          </a:prstGeom>
        </p:spPr>
        <p:txBody>
          <a:bodyPr wrap="square">
            <a:spAutoFit/>
          </a:bodyPr>
          <a:lstStyle/>
          <a:p>
            <a:pPr algn="just">
              <a:lnSpc>
                <a:spcPct val="120000"/>
              </a:lnSpc>
            </a:pPr>
            <a:r>
              <a:rPr lang="zh-CN" altLang="en-US" sz="2000" dirty="0" smtClean="0">
                <a:solidFill>
                  <a:srgbClr val="003262"/>
                </a:solidFill>
              </a:rPr>
              <a:t>归纳偏置</a:t>
            </a:r>
            <a:r>
              <a:rPr lang="en-US" altLang="zh-CN" sz="2000" dirty="0" smtClean="0">
                <a:solidFill>
                  <a:srgbClr val="003262"/>
                </a:solidFill>
              </a:rPr>
              <a:t>/</a:t>
            </a:r>
            <a:r>
              <a:rPr lang="zh-CN" altLang="en-US" sz="2000" dirty="0" smtClean="0">
                <a:solidFill>
                  <a:srgbClr val="003262"/>
                </a:solidFill>
              </a:rPr>
              <a:t>偏好</a:t>
            </a:r>
            <a:r>
              <a:rPr lang="zh-CN" altLang="en-US" sz="2000" dirty="0">
                <a:solidFill>
                  <a:srgbClr val="003262"/>
                </a:solidFill>
              </a:rPr>
              <a:t>：在学习算法之初，就人为地认为某一种解决方案优先于其他，这种偏好既可以是在底层数据分布的假设上，也可以体现在模型设计上</a:t>
            </a:r>
            <a:r>
              <a:rPr lang="zh-CN" altLang="en-US" sz="2000" dirty="0" smtClean="0">
                <a:solidFill>
                  <a:srgbClr val="003262"/>
                </a:solidFill>
              </a:rPr>
              <a:t>。</a:t>
            </a:r>
            <a:endParaRPr lang="en-US" altLang="zh-CN" sz="2000" dirty="0" smtClean="0">
              <a:solidFill>
                <a:srgbClr val="003262"/>
              </a:solidFill>
            </a:endParaRPr>
          </a:p>
          <a:p>
            <a:pPr algn="just">
              <a:lnSpc>
                <a:spcPct val="120000"/>
              </a:lnSpc>
            </a:pPr>
            <a:r>
              <a:rPr lang="zh-CN" altLang="en-US" sz="2000" dirty="0" smtClean="0">
                <a:solidFill>
                  <a:srgbClr val="003262"/>
                </a:solidFill>
              </a:rPr>
              <a:t>归纳</a:t>
            </a:r>
            <a:r>
              <a:rPr lang="zh-CN" altLang="en-US" sz="2000" dirty="0">
                <a:solidFill>
                  <a:srgbClr val="003262"/>
                </a:solidFill>
              </a:rPr>
              <a:t>偏置可以理解为人总结出的一些泛化性比较强的规则，然后把这个规则用于模型筛选和算法设计。</a:t>
            </a:r>
            <a:endParaRPr lang="en-US" altLang="zh-CN" sz="2000" dirty="0">
              <a:solidFill>
                <a:srgbClr val="003262"/>
              </a:solidFill>
            </a:endParaRPr>
          </a:p>
          <a:p>
            <a:pPr algn="just">
              <a:lnSpc>
                <a:spcPct val="120000"/>
              </a:lnSpc>
            </a:pPr>
            <a:endParaRPr lang="zh-CN" altLang="en-US" sz="2000" dirty="0">
              <a:solidFill>
                <a:srgbClr val="003262"/>
              </a:solidFill>
            </a:endParaRPr>
          </a:p>
        </p:txBody>
      </p:sp>
      <p:sp>
        <p:nvSpPr>
          <p:cNvPr id="3" name="矩形 2"/>
          <p:cNvSpPr/>
          <p:nvPr/>
        </p:nvSpPr>
        <p:spPr>
          <a:xfrm>
            <a:off x="2905704" y="5518570"/>
            <a:ext cx="8565082" cy="369332"/>
          </a:xfrm>
          <a:prstGeom prst="rect">
            <a:avLst/>
          </a:prstGeom>
        </p:spPr>
        <p:txBody>
          <a:bodyPr wrap="square">
            <a:spAutoFit/>
          </a:bodyPr>
          <a:lstStyle/>
          <a:p>
            <a:r>
              <a:rPr lang="zh-CN" altLang="en-US" dirty="0">
                <a:solidFill>
                  <a:srgbClr val="0070C0"/>
                </a:solidFill>
                <a:latin typeface="Helvetica Neue"/>
              </a:rPr>
              <a:t>一个典型的归纳偏置例子是奥卡姆剃刀，它假设最简单而又一致的假设是最佳的</a:t>
            </a:r>
            <a:r>
              <a:rPr lang="zh-CN" altLang="en-US" dirty="0" smtClean="0">
                <a:solidFill>
                  <a:srgbClr val="0070C0"/>
                </a:solidFill>
                <a:latin typeface="Helvetica Neue"/>
              </a:rPr>
              <a:t>。</a:t>
            </a:r>
            <a:endParaRPr lang="zh-CN" altLang="en-US" dirty="0">
              <a:solidFill>
                <a:srgbClr val="0070C0"/>
              </a:solidFill>
            </a:endParaRPr>
          </a:p>
        </p:txBody>
      </p:sp>
      <p:sp>
        <p:nvSpPr>
          <p:cNvPr id="6" name="矩形 5"/>
          <p:cNvSpPr/>
          <p:nvPr/>
        </p:nvSpPr>
        <p:spPr>
          <a:xfrm>
            <a:off x="9531538" y="1178488"/>
            <a:ext cx="1939248" cy="461665"/>
          </a:xfrm>
          <a:prstGeom prst="rect">
            <a:avLst/>
          </a:prstGeom>
        </p:spPr>
        <p:txBody>
          <a:bodyPr wrap="square">
            <a:spAutoFit/>
          </a:bodyPr>
          <a:lstStyle/>
          <a:p>
            <a:r>
              <a:rPr lang="zh-CN" altLang="en-US" sz="2400" dirty="0">
                <a:solidFill>
                  <a:srgbClr val="C00000"/>
                </a:solidFill>
              </a:rPr>
              <a:t>归纳性偏好</a:t>
            </a:r>
          </a:p>
        </p:txBody>
      </p:sp>
      <p:sp>
        <p:nvSpPr>
          <p:cNvPr id="9" name="矩形 8"/>
          <p:cNvSpPr/>
          <p:nvPr/>
        </p:nvSpPr>
        <p:spPr>
          <a:xfrm>
            <a:off x="1018796" y="3788239"/>
            <a:ext cx="9933952" cy="1631216"/>
          </a:xfrm>
          <a:prstGeom prst="rect">
            <a:avLst/>
          </a:prstGeom>
        </p:spPr>
        <p:txBody>
          <a:bodyPr wrap="square">
            <a:spAutoFit/>
          </a:bodyPr>
          <a:lstStyle/>
          <a:p>
            <a:pPr marL="285750" indent="-285750">
              <a:buFont typeface="Arial" panose="020B0604020202020204" pitchFamily="34" charset="0"/>
              <a:buChar char="•"/>
            </a:pPr>
            <a:r>
              <a:rPr lang="zh-CN" altLang="en-US" sz="2000" dirty="0"/>
              <a:t>归纳偏置在贝叶斯学习中也经常称为先验 (Prior)。</a:t>
            </a:r>
          </a:p>
          <a:p>
            <a:pPr marL="285750" indent="-285750">
              <a:buFont typeface="Arial" panose="020B0604020202020204" pitchFamily="34" charset="0"/>
              <a:buChar char="•"/>
            </a:pPr>
            <a:r>
              <a:rPr lang="zh-CN" altLang="en-US" sz="2000" dirty="0"/>
              <a:t>在朴素贝叶斯分类器中，我们会假设每个特征的条件概率是互相独立的。</a:t>
            </a:r>
          </a:p>
          <a:p>
            <a:pPr marL="285750" indent="-285750">
              <a:buFont typeface="Arial" panose="020B0604020202020204" pitchFamily="34" charset="0"/>
              <a:buChar char="•"/>
            </a:pPr>
            <a:r>
              <a:rPr lang="zh-CN" altLang="en-US" sz="2000" dirty="0"/>
              <a:t>在最近邻分类器中，我们会假设在特征空间中，一个小的局部区域中的大部分样本都同属一类</a:t>
            </a:r>
            <a:r>
              <a:rPr lang="zh-CN" altLang="en-US" sz="2000" dirty="0" smtClean="0"/>
              <a:t>。</a:t>
            </a:r>
            <a:endParaRPr lang="en-US" altLang="zh-CN" sz="2000" dirty="0" smtClean="0"/>
          </a:p>
          <a:p>
            <a:pPr marL="285750" indent="-285750">
              <a:buFont typeface="Arial" panose="020B0604020202020204" pitchFamily="34" charset="0"/>
              <a:buChar char="•"/>
            </a:pPr>
            <a:r>
              <a:rPr lang="zh-CN" altLang="en-US" sz="2000" dirty="0" smtClean="0"/>
              <a:t>深度学习中的归纳偏置</a:t>
            </a:r>
            <a:r>
              <a:rPr lang="en-US" altLang="zh-CN" sz="2000" dirty="0" smtClean="0"/>
              <a:t>……</a:t>
            </a:r>
            <a:endParaRPr lang="zh-CN" altLang="en-US" sz="2000" dirty="0"/>
          </a:p>
        </p:txBody>
      </p:sp>
    </p:spTree>
    <p:extLst>
      <p:ext uri="{BB962C8B-B14F-4D97-AF65-F5344CB8AC3E}">
        <p14:creationId xmlns:p14="http://schemas.microsoft.com/office/powerpoint/2010/main" val="153840083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1FCFFAB-C5DC-B047-B372-E0D599128ECD}"/>
              </a:ext>
            </a:extLst>
          </p:cNvPr>
          <p:cNvSpPr>
            <a:spLocks noGrp="1"/>
          </p:cNvSpPr>
          <p:nvPr>
            <p:ph type="title"/>
          </p:nvPr>
        </p:nvSpPr>
        <p:spPr>
          <a:xfrm>
            <a:off x="838200" y="1111096"/>
            <a:ext cx="10515600" cy="2113200"/>
          </a:xfrm>
        </p:spPr>
        <p:txBody>
          <a:bodyPr/>
          <a:lstStyle/>
          <a:p>
            <a:r>
              <a:rPr lang="zh-CN" altLang="en-US" dirty="0"/>
              <a:t>机器学习概论</a:t>
            </a:r>
            <a:endParaRPr kumimoji="1" lang="zh-CN" altLang="en-US" dirty="0"/>
          </a:p>
        </p:txBody>
      </p:sp>
      <p:sp>
        <p:nvSpPr>
          <p:cNvPr id="3" name="文本占位符 2">
            <a:extLst>
              <a:ext uri="{FF2B5EF4-FFF2-40B4-BE49-F238E27FC236}">
                <a16:creationId xmlns="" xmlns:a16="http://schemas.microsoft.com/office/drawing/2014/main" id="{16F7C1F0-C1A5-2F49-A4E9-5B4E49E58AE9}"/>
              </a:ext>
            </a:extLst>
          </p:cNvPr>
          <p:cNvSpPr>
            <a:spLocks noGrp="1"/>
          </p:cNvSpPr>
          <p:nvPr>
            <p:ph type="body" idx="1"/>
          </p:nvPr>
        </p:nvSpPr>
        <p:spPr>
          <a:xfrm>
            <a:off x="838200" y="3280997"/>
            <a:ext cx="10515600" cy="2113200"/>
          </a:xfrm>
        </p:spPr>
        <p:txBody>
          <a:bodyPr/>
          <a:lstStyle/>
          <a:p>
            <a:pPr marL="342900" indent="-342900">
              <a:buFont typeface="Arial" panose="020B0604020202020204" pitchFamily="34" charset="0"/>
              <a:buChar char="•"/>
            </a:pPr>
            <a:r>
              <a:rPr lang="zh-CN" altLang="en-US" dirty="0">
                <a:solidFill>
                  <a:srgbClr val="898989"/>
                </a:solidFill>
              </a:rPr>
              <a:t>机器学习原理与概念</a:t>
            </a:r>
          </a:p>
          <a:p>
            <a:pPr marL="342900" indent="-342900">
              <a:buFont typeface="Arial" panose="020B0604020202020204" pitchFamily="34" charset="0"/>
              <a:buChar char="•"/>
            </a:pPr>
            <a:r>
              <a:rPr lang="zh-CN" altLang="en-US" dirty="0"/>
              <a:t>机器学习分类</a:t>
            </a:r>
          </a:p>
          <a:p>
            <a:pPr marL="342900" indent="-342900">
              <a:buFont typeface="Arial" panose="020B0604020202020204" pitchFamily="34" charset="0"/>
              <a:buChar char="•"/>
            </a:pPr>
            <a:r>
              <a:rPr lang="zh-CN" altLang="en-US" dirty="0" smtClean="0"/>
              <a:t>机器学习重要思想</a:t>
            </a:r>
            <a:endParaRPr lang="zh-CN" altLang="en-US" dirty="0"/>
          </a:p>
          <a:p>
            <a:pPr marL="342900" indent="-342900">
              <a:buFont typeface="Arial" panose="020B0604020202020204" pitchFamily="34" charset="0"/>
              <a:buChar char="•"/>
            </a:pPr>
            <a:r>
              <a:rPr lang="zh-CN" altLang="en-US" dirty="0">
                <a:solidFill>
                  <a:srgbClr val="003262"/>
                </a:solidFill>
              </a:rPr>
              <a:t>机器学习与人工智能</a:t>
            </a:r>
          </a:p>
        </p:txBody>
      </p:sp>
      <p:sp>
        <p:nvSpPr>
          <p:cNvPr id="4" name="灯片编号占位符 3">
            <a:extLst>
              <a:ext uri="{FF2B5EF4-FFF2-40B4-BE49-F238E27FC236}">
                <a16:creationId xmlns="" xmlns:a16="http://schemas.microsoft.com/office/drawing/2014/main" id="{48AE1DB8-0570-3342-A2CE-FDD0A035CCF2}"/>
              </a:ext>
            </a:extLst>
          </p:cNvPr>
          <p:cNvSpPr>
            <a:spLocks noGrp="1"/>
          </p:cNvSpPr>
          <p:nvPr>
            <p:ph type="sldNum" sz="quarter" idx="12"/>
          </p:nvPr>
        </p:nvSpPr>
        <p:spPr/>
        <p:txBody>
          <a:bodyPr/>
          <a:lstStyle/>
          <a:p>
            <a:fld id="{2A5CA45D-1C57-0E40-B2E2-70663BF42DB7}" type="slidenum">
              <a:rPr kumimoji="1" lang="zh-CN" altLang="en-US" smtClean="0"/>
              <a:t>29</a:t>
            </a:fld>
            <a:endParaRPr kumimoji="1" lang="zh-CN" altLang="en-US"/>
          </a:p>
        </p:txBody>
      </p:sp>
    </p:spTree>
    <p:extLst>
      <p:ext uri="{BB962C8B-B14F-4D97-AF65-F5344CB8AC3E}">
        <p14:creationId xmlns:p14="http://schemas.microsoft.com/office/powerpoint/2010/main" val="23857761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1FCFFAB-C5DC-B047-B372-E0D599128ECD}"/>
              </a:ext>
            </a:extLst>
          </p:cNvPr>
          <p:cNvSpPr>
            <a:spLocks noGrp="1"/>
          </p:cNvSpPr>
          <p:nvPr>
            <p:ph type="title"/>
          </p:nvPr>
        </p:nvSpPr>
        <p:spPr>
          <a:xfrm>
            <a:off x="838200" y="1111096"/>
            <a:ext cx="10515600" cy="2113200"/>
          </a:xfrm>
        </p:spPr>
        <p:txBody>
          <a:bodyPr/>
          <a:lstStyle/>
          <a:p>
            <a:r>
              <a:rPr lang="zh-CN" altLang="en-US" dirty="0"/>
              <a:t>机器学习概论</a:t>
            </a:r>
            <a:endParaRPr kumimoji="1" lang="zh-CN" altLang="en-US" dirty="0"/>
          </a:p>
        </p:txBody>
      </p:sp>
      <p:sp>
        <p:nvSpPr>
          <p:cNvPr id="3" name="文本占位符 2">
            <a:extLst>
              <a:ext uri="{FF2B5EF4-FFF2-40B4-BE49-F238E27FC236}">
                <a16:creationId xmlns="" xmlns:a16="http://schemas.microsoft.com/office/drawing/2014/main" id="{16F7C1F0-C1A5-2F49-A4E9-5B4E49E58AE9}"/>
              </a:ext>
            </a:extLst>
          </p:cNvPr>
          <p:cNvSpPr>
            <a:spLocks noGrp="1"/>
          </p:cNvSpPr>
          <p:nvPr>
            <p:ph type="body" idx="1"/>
          </p:nvPr>
        </p:nvSpPr>
        <p:spPr>
          <a:xfrm>
            <a:off x="838200" y="3280997"/>
            <a:ext cx="10515600" cy="2113200"/>
          </a:xfrm>
        </p:spPr>
        <p:txBody>
          <a:bodyPr/>
          <a:lstStyle/>
          <a:p>
            <a:pPr marL="342900" indent="-342900">
              <a:buFont typeface="Arial" panose="020B0604020202020204" pitchFamily="34" charset="0"/>
              <a:buChar char="•"/>
            </a:pPr>
            <a:r>
              <a:rPr lang="zh-CN" altLang="en-US" dirty="0" smtClean="0">
                <a:solidFill>
                  <a:srgbClr val="003262"/>
                </a:solidFill>
              </a:rPr>
              <a:t>机器学习概念与原理</a:t>
            </a:r>
          </a:p>
          <a:p>
            <a:pPr marL="342900" indent="-342900">
              <a:buFont typeface="Arial" panose="020B0604020202020204" pitchFamily="34" charset="0"/>
              <a:buChar char="•"/>
            </a:pPr>
            <a:r>
              <a:rPr lang="zh-CN" altLang="en-US" dirty="0" smtClean="0"/>
              <a:t>机器学习分类</a:t>
            </a:r>
          </a:p>
          <a:p>
            <a:pPr marL="342900" indent="-342900">
              <a:buFont typeface="Arial" panose="020B0604020202020204" pitchFamily="34" charset="0"/>
              <a:buChar char="•"/>
            </a:pPr>
            <a:r>
              <a:rPr lang="zh-CN" altLang="en-US" dirty="0" smtClean="0"/>
              <a:t>机器学习重要思想</a:t>
            </a:r>
            <a:endParaRPr lang="zh-CN" altLang="en-US" dirty="0"/>
          </a:p>
          <a:p>
            <a:pPr marL="342900" indent="-342900">
              <a:buFont typeface="Arial" panose="020B0604020202020204" pitchFamily="34" charset="0"/>
              <a:buChar char="•"/>
            </a:pPr>
            <a:r>
              <a:rPr lang="zh-CN" altLang="en-US" dirty="0"/>
              <a:t>机器学习与人工智能</a:t>
            </a:r>
          </a:p>
        </p:txBody>
      </p:sp>
      <p:sp>
        <p:nvSpPr>
          <p:cNvPr id="4" name="灯片编号占位符 3">
            <a:extLst>
              <a:ext uri="{FF2B5EF4-FFF2-40B4-BE49-F238E27FC236}">
                <a16:creationId xmlns="" xmlns:a16="http://schemas.microsoft.com/office/drawing/2014/main" id="{264F7E66-17EA-784E-A280-B23AB7A083AA}"/>
              </a:ext>
            </a:extLst>
          </p:cNvPr>
          <p:cNvSpPr>
            <a:spLocks noGrp="1"/>
          </p:cNvSpPr>
          <p:nvPr>
            <p:ph type="sldNum" sz="quarter" idx="12"/>
          </p:nvPr>
        </p:nvSpPr>
        <p:spPr/>
        <p:txBody>
          <a:bodyPr/>
          <a:lstStyle/>
          <a:p>
            <a:fld id="{2A5CA45D-1C57-0E40-B2E2-70663BF42DB7}" type="slidenum">
              <a:rPr kumimoji="1" lang="zh-CN" altLang="en-US" smtClean="0"/>
              <a:t>3</a:t>
            </a:fld>
            <a:endParaRPr kumimoji="1" lang="zh-CN" altLang="en-US"/>
          </a:p>
        </p:txBody>
      </p:sp>
    </p:spTree>
    <p:extLst>
      <p:ext uri="{BB962C8B-B14F-4D97-AF65-F5344CB8AC3E}">
        <p14:creationId xmlns:p14="http://schemas.microsoft.com/office/powerpoint/2010/main" val="151048251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 xmlns:a16="http://schemas.microsoft.com/office/drawing/2014/main" id="{6F5B2144-2DB3-E949-99FF-0656CB0E1EF6}"/>
              </a:ext>
            </a:extLst>
          </p:cNvPr>
          <p:cNvSpPr>
            <a:spLocks noGrp="1"/>
          </p:cNvSpPr>
          <p:nvPr>
            <p:ph type="title"/>
          </p:nvPr>
        </p:nvSpPr>
        <p:spPr/>
        <p:txBody>
          <a:bodyPr/>
          <a:lstStyle/>
          <a:p>
            <a:r>
              <a:rPr lang="zh-CN" altLang="en-US" dirty="0"/>
              <a:t>机器学习与人工智能</a:t>
            </a:r>
          </a:p>
        </p:txBody>
      </p:sp>
      <p:sp>
        <p:nvSpPr>
          <p:cNvPr id="4" name="灯片编号占位符 3">
            <a:extLst>
              <a:ext uri="{FF2B5EF4-FFF2-40B4-BE49-F238E27FC236}">
                <a16:creationId xmlns="" xmlns:a16="http://schemas.microsoft.com/office/drawing/2014/main" id="{FE67EDE2-0531-814B-97C8-0759F43C8F4E}"/>
              </a:ext>
            </a:extLst>
          </p:cNvPr>
          <p:cNvSpPr>
            <a:spLocks noGrp="1"/>
          </p:cNvSpPr>
          <p:nvPr>
            <p:ph type="sldNum" sz="quarter" idx="12"/>
          </p:nvPr>
        </p:nvSpPr>
        <p:spPr/>
        <p:txBody>
          <a:bodyPr/>
          <a:lstStyle/>
          <a:p>
            <a:fld id="{2A5CA45D-1C57-0E40-B2E2-70663BF42DB7}" type="slidenum">
              <a:rPr kumimoji="1" lang="zh-CN" altLang="en-US" smtClean="0"/>
              <a:t>30</a:t>
            </a:fld>
            <a:endParaRPr kumimoji="1" lang="zh-CN" altLang="en-US"/>
          </a:p>
        </p:txBody>
      </p:sp>
      <p:sp>
        <p:nvSpPr>
          <p:cNvPr id="7" name="内容占位符 2">
            <a:extLst>
              <a:ext uri="{FF2B5EF4-FFF2-40B4-BE49-F238E27FC236}">
                <a16:creationId xmlns="" xmlns:a16="http://schemas.microsoft.com/office/drawing/2014/main" id="{B9F00025-9734-B846-974E-13D6AFF760A9}"/>
              </a:ext>
            </a:extLst>
          </p:cNvPr>
          <p:cNvSpPr txBox="1">
            <a:spLocks/>
          </p:cNvSpPr>
          <p:nvPr/>
        </p:nvSpPr>
        <p:spPr>
          <a:xfrm>
            <a:off x="838800" y="1587600"/>
            <a:ext cx="7886700" cy="42291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sz="2400" dirty="0"/>
              <a:t>机器学习</a:t>
            </a:r>
            <a:endParaRPr lang="en-US" altLang="zh-CN" sz="2400" dirty="0"/>
          </a:p>
          <a:p>
            <a:pPr>
              <a:lnSpc>
                <a:spcPct val="120000"/>
              </a:lnSpc>
            </a:pPr>
            <a:r>
              <a:rPr lang="zh-CN" altLang="en-US" sz="2400" dirty="0"/>
              <a:t>模式识别</a:t>
            </a:r>
            <a:endParaRPr lang="en-US" altLang="zh-CN" sz="2400" dirty="0"/>
          </a:p>
          <a:p>
            <a:pPr>
              <a:lnSpc>
                <a:spcPct val="120000"/>
              </a:lnSpc>
            </a:pPr>
            <a:r>
              <a:rPr lang="zh-CN" altLang="en-US" sz="2400" dirty="0"/>
              <a:t>人工智能</a:t>
            </a:r>
            <a:endParaRPr lang="en-US" altLang="zh-CN" sz="2400" dirty="0"/>
          </a:p>
          <a:p>
            <a:pPr>
              <a:lnSpc>
                <a:spcPct val="120000"/>
              </a:lnSpc>
            </a:pPr>
            <a:r>
              <a:rPr lang="zh-CN" altLang="en-US" sz="2400" dirty="0"/>
              <a:t>深度学习</a:t>
            </a:r>
            <a:endParaRPr lang="en-US" altLang="zh-CN" sz="2400" dirty="0"/>
          </a:p>
          <a:p>
            <a:pPr>
              <a:lnSpc>
                <a:spcPct val="120000"/>
              </a:lnSpc>
            </a:pPr>
            <a:r>
              <a:rPr lang="zh-CN" altLang="en-US" sz="2400" dirty="0"/>
              <a:t>数据挖掘</a:t>
            </a:r>
            <a:endParaRPr lang="en-US" altLang="zh-CN" sz="2400" dirty="0"/>
          </a:p>
          <a:p>
            <a:pPr>
              <a:lnSpc>
                <a:spcPct val="120000"/>
              </a:lnSpc>
            </a:pPr>
            <a:r>
              <a:rPr lang="en-US" altLang="zh-CN" sz="2400" dirty="0"/>
              <a:t>……</a:t>
            </a:r>
            <a:endParaRPr lang="zh-CN" altLang="en-US" sz="2400" dirty="0"/>
          </a:p>
        </p:txBody>
      </p:sp>
      <p:pic>
        <p:nvPicPr>
          <p:cNvPr id="9" name="Picture 3">
            <a:extLst>
              <a:ext uri="{FF2B5EF4-FFF2-40B4-BE49-F238E27FC236}">
                <a16:creationId xmlns="" xmlns:a16="http://schemas.microsoft.com/office/drawing/2014/main" id="{D82071C4-DD47-3D4C-B7D1-AC16B4C27B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51676" y="1768198"/>
            <a:ext cx="7601524" cy="363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0002975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C01C4C02-F91A-4D4B-9557-35684A0D15C6}"/>
              </a:ext>
            </a:extLst>
          </p:cNvPr>
          <p:cNvSpPr>
            <a:spLocks noGrp="1"/>
          </p:cNvSpPr>
          <p:nvPr>
            <p:ph type="title"/>
          </p:nvPr>
        </p:nvSpPr>
        <p:spPr/>
        <p:txBody>
          <a:bodyPr/>
          <a:lstStyle/>
          <a:p>
            <a:r>
              <a:rPr lang="zh-CN" altLang="en-US" dirty="0"/>
              <a:t>机器学习与人工智能</a:t>
            </a:r>
            <a:endParaRPr kumimoji="1" lang="zh-CN" altLang="en-US" dirty="0"/>
          </a:p>
        </p:txBody>
      </p:sp>
      <p:sp>
        <p:nvSpPr>
          <p:cNvPr id="3" name="灯片编号占位符 2">
            <a:extLst>
              <a:ext uri="{FF2B5EF4-FFF2-40B4-BE49-F238E27FC236}">
                <a16:creationId xmlns="" xmlns:a16="http://schemas.microsoft.com/office/drawing/2014/main" id="{4754356D-9CB5-5E45-9EF2-C5649954C159}"/>
              </a:ext>
            </a:extLst>
          </p:cNvPr>
          <p:cNvSpPr>
            <a:spLocks noGrp="1"/>
          </p:cNvSpPr>
          <p:nvPr>
            <p:ph type="sldNum" sz="quarter" idx="12"/>
          </p:nvPr>
        </p:nvSpPr>
        <p:spPr/>
        <p:txBody>
          <a:bodyPr/>
          <a:lstStyle/>
          <a:p>
            <a:fld id="{2A5CA45D-1C57-0E40-B2E2-70663BF42DB7}" type="slidenum">
              <a:rPr kumimoji="1" lang="zh-CN" altLang="en-US" smtClean="0"/>
              <a:t>31</a:t>
            </a:fld>
            <a:endParaRPr kumimoji="1" lang="zh-CN" altLang="en-US"/>
          </a:p>
        </p:txBody>
      </p:sp>
      <p:sp>
        <p:nvSpPr>
          <p:cNvPr id="4" name="内容占位符 2">
            <a:extLst>
              <a:ext uri="{FF2B5EF4-FFF2-40B4-BE49-F238E27FC236}">
                <a16:creationId xmlns="" xmlns:a16="http://schemas.microsoft.com/office/drawing/2014/main" id="{CF361251-9301-394F-AD86-7A4D6E744F07}"/>
              </a:ext>
            </a:extLst>
          </p:cNvPr>
          <p:cNvSpPr txBox="1">
            <a:spLocks/>
          </p:cNvSpPr>
          <p:nvPr/>
        </p:nvSpPr>
        <p:spPr>
          <a:xfrm>
            <a:off x="838800" y="1587600"/>
            <a:ext cx="10621680" cy="408168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600"/>
              </a:spcBef>
            </a:pPr>
            <a:r>
              <a:rPr lang="zh-CN" altLang="en-US" sz="2400" dirty="0">
                <a:solidFill>
                  <a:srgbClr val="C00000"/>
                </a:solidFill>
              </a:rPr>
              <a:t>模式识别</a:t>
            </a:r>
            <a:r>
              <a:rPr lang="zh-CN" altLang="en-US" sz="2400" dirty="0"/>
              <a:t>：自己建立模型刻画已有的特征，样本是用于估计模型中的参数。模式识别的落脚点是</a:t>
            </a:r>
            <a:r>
              <a:rPr lang="zh-CN" altLang="en-US" sz="2400" u="sng" dirty="0">
                <a:solidFill>
                  <a:schemeClr val="tx1"/>
                </a:solidFill>
              </a:rPr>
              <a:t>感知</a:t>
            </a:r>
            <a:endParaRPr lang="en-US" altLang="zh-CN" sz="2400" u="sng" dirty="0">
              <a:solidFill>
                <a:schemeClr val="tx1"/>
              </a:solidFill>
            </a:endParaRPr>
          </a:p>
          <a:p>
            <a:pPr>
              <a:spcBef>
                <a:spcPts val="1600"/>
              </a:spcBef>
            </a:pPr>
            <a:r>
              <a:rPr lang="zh-CN" altLang="en-US" sz="2400" dirty="0">
                <a:solidFill>
                  <a:srgbClr val="C00000"/>
                </a:solidFill>
              </a:rPr>
              <a:t>机器学习</a:t>
            </a:r>
            <a:r>
              <a:rPr lang="zh-CN" altLang="en-US" sz="2400" dirty="0"/>
              <a:t>：根据样本训练模型，如训练好的神经网络是一个针对特定分类问题的模型；重点在于“学习”，训练模型的过程就是学习；机器学习的落脚点是</a:t>
            </a:r>
            <a:r>
              <a:rPr lang="zh-CN" altLang="en-US" sz="2400" u="sng" dirty="0">
                <a:solidFill>
                  <a:schemeClr val="tx1"/>
                </a:solidFill>
              </a:rPr>
              <a:t>思考</a:t>
            </a:r>
            <a:r>
              <a:rPr lang="zh-CN" altLang="en-US" sz="2400" dirty="0"/>
              <a:t>，是一种实现人工智能的方法</a:t>
            </a:r>
            <a:endParaRPr lang="en-US" altLang="zh-CN" sz="2400" dirty="0"/>
          </a:p>
          <a:p>
            <a:pPr>
              <a:spcBef>
                <a:spcPts val="1600"/>
              </a:spcBef>
            </a:pPr>
            <a:r>
              <a:rPr lang="zh-CN" altLang="en-US" sz="2400" dirty="0">
                <a:solidFill>
                  <a:srgbClr val="C00000"/>
                </a:solidFill>
              </a:rPr>
              <a:t>深度学习：</a:t>
            </a:r>
            <a:r>
              <a:rPr lang="zh-CN" altLang="en-US" sz="2400" dirty="0"/>
              <a:t>深度学习本来并不是一种独立的学习方法，其本身也会用到有监督和无监督的学习方法来训练深度神经网络，是一种实现机器学习的技术。</a:t>
            </a:r>
            <a:endParaRPr lang="en-US" altLang="zh-CN" sz="2400" dirty="0"/>
          </a:p>
          <a:p>
            <a:pPr>
              <a:spcBef>
                <a:spcPts val="1600"/>
              </a:spcBef>
            </a:pPr>
            <a:endParaRPr lang="zh-CN" altLang="en-US" sz="2400" dirty="0">
              <a:solidFill>
                <a:srgbClr val="C00000"/>
              </a:solidFill>
            </a:endParaRPr>
          </a:p>
        </p:txBody>
      </p:sp>
    </p:spTree>
    <p:extLst>
      <p:ext uri="{BB962C8B-B14F-4D97-AF65-F5344CB8AC3E}">
        <p14:creationId xmlns:p14="http://schemas.microsoft.com/office/powerpoint/2010/main" val="151182653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扩展与思考（</a:t>
            </a:r>
            <a:r>
              <a:rPr lang="en-US" altLang="zh-CN" dirty="0" smtClean="0"/>
              <a:t>Optional</a:t>
            </a:r>
            <a:r>
              <a:rPr lang="zh-CN" altLang="en-US" dirty="0" smtClean="0"/>
              <a:t>）</a:t>
            </a:r>
            <a:endParaRPr lang="zh-CN" altLang="en-US" dirty="0"/>
          </a:p>
        </p:txBody>
      </p:sp>
      <p:sp>
        <p:nvSpPr>
          <p:cNvPr id="3" name="灯片编号占位符 2"/>
          <p:cNvSpPr>
            <a:spLocks noGrp="1"/>
          </p:cNvSpPr>
          <p:nvPr>
            <p:ph type="sldNum" sz="quarter" idx="12"/>
          </p:nvPr>
        </p:nvSpPr>
        <p:spPr/>
        <p:txBody>
          <a:bodyPr/>
          <a:lstStyle/>
          <a:p>
            <a:fld id="{2A5CA45D-1C57-0E40-B2E2-70663BF42DB7}" type="slidenum">
              <a:rPr kumimoji="1" lang="zh-CN" altLang="en-US" smtClean="0"/>
              <a:t>32</a:t>
            </a:fld>
            <a:endParaRPr kumimoji="1" lang="zh-CN" altLang="en-US"/>
          </a:p>
        </p:txBody>
      </p:sp>
      <p:sp>
        <p:nvSpPr>
          <p:cNvPr id="4" name="文本框 3"/>
          <p:cNvSpPr txBox="1"/>
          <p:nvPr/>
        </p:nvSpPr>
        <p:spPr>
          <a:xfrm>
            <a:off x="972152" y="1645920"/>
            <a:ext cx="9827393" cy="2862322"/>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400" dirty="0" smtClean="0">
                <a:solidFill>
                  <a:srgbClr val="003262"/>
                </a:solidFill>
              </a:rPr>
              <a:t>调研与学习</a:t>
            </a:r>
            <a:r>
              <a:rPr lang="zh-CN" altLang="en-US" sz="2400" dirty="0" smtClean="0"/>
              <a:t>：初步了解</a:t>
            </a:r>
            <a:r>
              <a:rPr lang="zh-CN" altLang="en-US" sz="2400" dirty="0"/>
              <a:t>机器学习三大范式下的典型</a:t>
            </a:r>
            <a:r>
              <a:rPr lang="zh-CN" altLang="en-US" sz="2400" dirty="0" smtClean="0"/>
              <a:t>算法</a:t>
            </a:r>
            <a:r>
              <a:rPr lang="zh-CN" altLang="en-US" sz="2400" dirty="0"/>
              <a:t>、</a:t>
            </a:r>
            <a:r>
              <a:rPr lang="zh-CN" altLang="en-US" sz="2400" dirty="0" smtClean="0"/>
              <a:t>特点与应用；</a:t>
            </a:r>
            <a:endParaRPr lang="en-US" altLang="zh-CN" sz="2400" dirty="0" smtClean="0"/>
          </a:p>
          <a:p>
            <a:pPr marL="342900" indent="-342900">
              <a:lnSpc>
                <a:spcPct val="150000"/>
              </a:lnSpc>
              <a:buFont typeface="Arial" panose="020B0604020202020204" pitchFamily="34" charset="0"/>
              <a:buChar char="•"/>
            </a:pPr>
            <a:r>
              <a:rPr lang="zh-CN" altLang="en-US" sz="2400" dirty="0" smtClean="0">
                <a:solidFill>
                  <a:srgbClr val="003262"/>
                </a:solidFill>
              </a:rPr>
              <a:t>调研与思考</a:t>
            </a:r>
            <a:r>
              <a:rPr lang="zh-CN" altLang="en-US" sz="2400" dirty="0" smtClean="0"/>
              <a:t>：假设你</a:t>
            </a:r>
            <a:r>
              <a:rPr lang="zh-CN" altLang="en-US" sz="2400" dirty="0"/>
              <a:t>在应用</a:t>
            </a:r>
            <a:r>
              <a:rPr lang="zh-CN" altLang="en-US" sz="2400" dirty="0" smtClean="0"/>
              <a:t>机器学习算法解决问题</a:t>
            </a:r>
            <a:r>
              <a:rPr lang="zh-CN" altLang="en-US" sz="2400" dirty="0"/>
              <a:t>的时候，如果</a:t>
            </a:r>
            <a:r>
              <a:rPr lang="zh-CN" altLang="en-US" sz="2400" dirty="0" smtClean="0"/>
              <a:t>实验的测试结果</a:t>
            </a:r>
            <a:r>
              <a:rPr lang="zh-CN" altLang="en-US" sz="2400" dirty="0"/>
              <a:t>不理想，如何判断可能是过拟合还是欠拟合</a:t>
            </a:r>
            <a:r>
              <a:rPr lang="zh-CN" altLang="en-US" sz="2400" dirty="0" smtClean="0"/>
              <a:t>？有什么通用的解决思路吗？</a:t>
            </a:r>
            <a:endParaRPr lang="en-US" altLang="zh-CN" sz="2400" dirty="0"/>
          </a:p>
          <a:p>
            <a:pPr marL="342900" indent="-342900">
              <a:lnSpc>
                <a:spcPct val="150000"/>
              </a:lnSpc>
              <a:buFont typeface="Arial" panose="020B0604020202020204" pitchFamily="34" charset="0"/>
              <a:buChar char="•"/>
            </a:pPr>
            <a:endParaRPr lang="zh-CN" altLang="en-US" sz="2400" dirty="0"/>
          </a:p>
        </p:txBody>
      </p:sp>
    </p:spTree>
    <p:extLst>
      <p:ext uri="{BB962C8B-B14F-4D97-AF65-F5344CB8AC3E}">
        <p14:creationId xmlns:p14="http://schemas.microsoft.com/office/powerpoint/2010/main" val="15997961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BD2413B1-673A-9044-9B98-7E560F6B15A9}"/>
              </a:ext>
            </a:extLst>
          </p:cNvPr>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kumimoji="1" lang="zh-CN" altLang="en-US" dirty="0"/>
          </a:p>
        </p:txBody>
      </p:sp>
      <p:sp>
        <p:nvSpPr>
          <p:cNvPr id="4" name="内容占位符 3">
            <a:extLst>
              <a:ext uri="{FF2B5EF4-FFF2-40B4-BE49-F238E27FC236}">
                <a16:creationId xmlns="" xmlns:a16="http://schemas.microsoft.com/office/drawing/2014/main" id="{3BAA9640-FC8D-364B-88A0-633280AD1C63}"/>
              </a:ext>
            </a:extLst>
          </p:cNvPr>
          <p:cNvSpPr>
            <a:spLocks noGrp="1"/>
          </p:cNvSpPr>
          <p:nvPr>
            <p:ph sz="half" idx="1"/>
          </p:nvPr>
        </p:nvSpPr>
        <p:spPr>
          <a:xfrm>
            <a:off x="838200" y="1587600"/>
            <a:ext cx="2522289" cy="4498652"/>
          </a:xfrm>
        </p:spPr>
        <p:txBody>
          <a:bodyPr>
            <a:normAutofit/>
          </a:bodyPr>
          <a:lstStyle/>
          <a:p>
            <a:pPr>
              <a:lnSpc>
                <a:spcPct val="200000"/>
              </a:lnSpc>
              <a:buClr>
                <a:schemeClr val="tx1"/>
              </a:buClr>
              <a:buFont typeface="Wingdings" pitchFamily="2" charset="2"/>
              <a:buChar char="Ø"/>
            </a:pPr>
            <a:r>
              <a:rPr lang="zh-CN" altLang="en-US" dirty="0">
                <a:solidFill>
                  <a:srgbClr val="C00002"/>
                </a:solidFill>
              </a:rPr>
              <a:t>语音识别</a:t>
            </a:r>
          </a:p>
          <a:p>
            <a:pPr>
              <a:lnSpc>
                <a:spcPct val="200000"/>
              </a:lnSpc>
              <a:buClr>
                <a:schemeClr val="tx1"/>
              </a:buClr>
              <a:buFont typeface="Wingdings" pitchFamily="2" charset="2"/>
              <a:buChar char="Ø"/>
            </a:pPr>
            <a:r>
              <a:rPr lang="zh-CN" altLang="en-US" dirty="0">
                <a:solidFill>
                  <a:srgbClr val="C00002"/>
                </a:solidFill>
              </a:rPr>
              <a:t>图像识别</a:t>
            </a:r>
          </a:p>
          <a:p>
            <a:pPr>
              <a:lnSpc>
                <a:spcPct val="200000"/>
              </a:lnSpc>
              <a:buClr>
                <a:schemeClr val="tx1"/>
              </a:buClr>
              <a:buFont typeface="Wingdings" pitchFamily="2" charset="2"/>
              <a:buChar char="Ø"/>
            </a:pPr>
            <a:r>
              <a:rPr lang="zh-CN" altLang="en-US" dirty="0">
                <a:solidFill>
                  <a:srgbClr val="C00002"/>
                </a:solidFill>
              </a:rPr>
              <a:t>围棋</a:t>
            </a:r>
          </a:p>
          <a:p>
            <a:pPr>
              <a:lnSpc>
                <a:spcPct val="200000"/>
              </a:lnSpc>
              <a:buClr>
                <a:schemeClr val="tx1"/>
              </a:buClr>
              <a:buFont typeface="Wingdings" pitchFamily="2" charset="2"/>
              <a:buChar char="Ø"/>
            </a:pPr>
            <a:r>
              <a:rPr lang="zh-CN" altLang="en-US" dirty="0">
                <a:solidFill>
                  <a:srgbClr val="C00002"/>
                </a:solidFill>
              </a:rPr>
              <a:t>对话系统</a:t>
            </a:r>
          </a:p>
        </p:txBody>
      </p:sp>
      <mc:AlternateContent xmlns:mc="http://schemas.openxmlformats.org/markup-compatibility/2006" xmlns:a14="http://schemas.microsoft.com/office/drawing/2010/main">
        <mc:Choice Requires="a14">
          <p:sp>
            <p:nvSpPr>
              <p:cNvPr id="5" name="内容占位符 4">
                <a:extLst>
                  <a:ext uri="{FF2B5EF4-FFF2-40B4-BE49-F238E27FC236}">
                    <a16:creationId xmlns="" xmlns:a16="http://schemas.microsoft.com/office/drawing/2014/main" id="{9DA4DDAC-670C-8445-AC54-DD86E0B6F0D3}"/>
                  </a:ext>
                </a:extLst>
              </p:cNvPr>
              <p:cNvSpPr>
                <a:spLocks noGrp="1"/>
              </p:cNvSpPr>
              <p:nvPr>
                <p:ph sz="half" idx="2"/>
              </p:nvPr>
            </p:nvSpPr>
            <p:spPr>
              <a:xfrm>
                <a:off x="3464653" y="1587600"/>
                <a:ext cx="4570738" cy="4498652"/>
              </a:xfrm>
            </p:spPr>
            <p:txBody>
              <a:bodyPr>
                <a:normAutofit/>
              </a:bodyPr>
              <a:lstStyle/>
              <a:p>
                <a:pPr>
                  <a:lnSpc>
                    <a:spcPct val="200000"/>
                  </a:lnSpc>
                </a:pPr>
                <a14:m>
                  <m:oMath xmlns:m="http://schemas.openxmlformats.org/officeDocument/2006/math">
                    <m:r>
                      <a:rPr lang="en-US" altLang="zh-CN" b="0" i="1" smtClean="0">
                        <a:latin typeface="Cambria Math" panose="02040503050406030204" pitchFamily="18" charset="0"/>
                      </a:rPr>
                      <m:t>𝑓</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                     </m:t>
                        </m:r>
                        <m:r>
                          <a:rPr lang="zh-CN" altLang="en-US" b="0" i="1" smtClean="0">
                            <a:latin typeface="Cambria Math" panose="02040503050406030204" pitchFamily="18" charset="0"/>
                          </a:rPr>
                          <m:t>         </m:t>
                        </m:r>
                        <m:r>
                          <a:rPr lang="en-US" altLang="zh-CN" b="0" i="1" smtClean="0">
                            <a:latin typeface="Cambria Math" panose="02040503050406030204" pitchFamily="18" charset="0"/>
                          </a:rPr>
                          <m:t>        </m:t>
                        </m:r>
                      </m:e>
                    </m:d>
                    <m:r>
                      <a:rPr lang="en-US" altLang="zh-CN" b="0" i="1" smtClean="0">
                        <a:latin typeface="Cambria Math" panose="02040503050406030204" pitchFamily="18" charset="0"/>
                      </a:rPr>
                      <m:t>=</m:t>
                    </m:r>
                  </m:oMath>
                </a14:m>
                <a:endParaRPr lang="en-US" altLang="zh-CN" b="0" dirty="0"/>
              </a:p>
              <a:p>
                <a:pPr>
                  <a:lnSpc>
                    <a:spcPct val="200000"/>
                  </a:lnSpc>
                </a:pP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i="1">
                            <a:latin typeface="Cambria Math" panose="02040503050406030204" pitchFamily="18" charset="0"/>
                          </a:rPr>
                          <m:t>                     </m:t>
                        </m:r>
                        <m:r>
                          <a:rPr lang="zh-CN" altLang="en-US" i="1">
                            <a:latin typeface="Cambria Math" panose="02040503050406030204" pitchFamily="18" charset="0"/>
                          </a:rPr>
                          <m:t>         </m:t>
                        </m:r>
                        <m:r>
                          <a:rPr lang="en-US" altLang="zh-CN" i="1">
                            <a:latin typeface="Cambria Math" panose="02040503050406030204" pitchFamily="18" charset="0"/>
                          </a:rPr>
                          <m:t>        </m:t>
                        </m:r>
                      </m:e>
                    </m:d>
                    <m:r>
                      <a:rPr lang="en-US" altLang="zh-CN" i="1">
                        <a:latin typeface="Cambria Math" panose="02040503050406030204" pitchFamily="18" charset="0"/>
                      </a:rPr>
                      <m:t>=</m:t>
                    </m:r>
                  </m:oMath>
                </a14:m>
                <a:endParaRPr lang="en-US" altLang="zh-CN" dirty="0"/>
              </a:p>
              <a:p>
                <a:pPr>
                  <a:lnSpc>
                    <a:spcPct val="200000"/>
                  </a:lnSpc>
                </a:pP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0" i="1">
                            <a:latin typeface="Cambria Math" panose="02040503050406030204" pitchFamily="18" charset="0"/>
                          </a:rPr>
                          <m:t>  </m:t>
                        </m:r>
                        <m:r>
                          <a:rPr lang="en-US" altLang="zh-CN" i="1">
                            <a:latin typeface="Cambria Math" panose="02040503050406030204" pitchFamily="18" charset="0"/>
                          </a:rPr>
                          <m:t>                   </m:t>
                        </m:r>
                        <m:r>
                          <a:rPr lang="zh-CN" altLang="en-US" i="1">
                            <a:latin typeface="Cambria Math" panose="02040503050406030204" pitchFamily="18" charset="0"/>
                          </a:rPr>
                          <m:t>         </m:t>
                        </m:r>
                        <m:r>
                          <a:rPr lang="en-US" altLang="zh-CN" i="1">
                            <a:latin typeface="Cambria Math" panose="02040503050406030204" pitchFamily="18" charset="0"/>
                          </a:rPr>
                          <m:t>        </m:t>
                        </m:r>
                      </m:e>
                    </m:d>
                    <m:r>
                      <a:rPr lang="en-US" altLang="zh-CN" i="1">
                        <a:latin typeface="Cambria Math" panose="02040503050406030204" pitchFamily="18" charset="0"/>
                      </a:rPr>
                      <m:t>=</m:t>
                    </m:r>
                  </m:oMath>
                </a14:m>
                <a:endParaRPr lang="en-US" altLang="zh-CN" dirty="0"/>
              </a:p>
              <a:p>
                <a:pPr>
                  <a:lnSpc>
                    <a:spcPct val="200000"/>
                  </a:lnSpc>
                </a:pPr>
                <a14:m>
                  <m:oMath xmlns:m="http://schemas.openxmlformats.org/officeDocument/2006/math">
                    <m:r>
                      <a:rPr lang="en-US" altLang="zh-CN" i="1">
                        <a:latin typeface="Cambria Math" panose="02040503050406030204" pitchFamily="18" charset="0"/>
                      </a:rPr>
                      <m:t>𝑓</m:t>
                    </m:r>
                    <m:d>
                      <m:dPr>
                        <m:ctrlPr>
                          <a:rPr lang="en-US" altLang="zh-CN" i="1">
                            <a:latin typeface="Cambria Math" panose="02040503050406030204" pitchFamily="18" charset="0"/>
                          </a:rPr>
                        </m:ctrlPr>
                      </m:dPr>
                      <m:e>
                        <m:r>
                          <a:rPr lang="en-US" altLang="zh-CN" b="0" i="1">
                            <a:latin typeface="Cambria Math" panose="02040503050406030204" pitchFamily="18" charset="0"/>
                          </a:rPr>
                          <m:t>  </m:t>
                        </m:r>
                        <m:r>
                          <a:rPr lang="en-US" altLang="zh-CN" i="1">
                            <a:latin typeface="Cambria Math" panose="02040503050406030204" pitchFamily="18" charset="0"/>
                          </a:rPr>
                          <m:t>                   </m:t>
                        </m:r>
                        <m:r>
                          <a:rPr lang="zh-CN" altLang="en-US" i="1">
                            <a:latin typeface="Cambria Math" panose="02040503050406030204" pitchFamily="18" charset="0"/>
                          </a:rPr>
                          <m:t>         </m:t>
                        </m:r>
                        <m:r>
                          <a:rPr lang="en-US" altLang="zh-CN" i="1">
                            <a:latin typeface="Cambria Math" panose="02040503050406030204" pitchFamily="18" charset="0"/>
                          </a:rPr>
                          <m:t>        </m:t>
                        </m:r>
                      </m:e>
                    </m:d>
                    <m:r>
                      <a:rPr lang="en-US" altLang="zh-CN" i="1">
                        <a:latin typeface="Cambria Math" panose="02040503050406030204" pitchFamily="18" charset="0"/>
                      </a:rPr>
                      <m:t>=</m:t>
                    </m:r>
                  </m:oMath>
                </a14:m>
                <a:endParaRPr lang="zh-CN" altLang="en-US" dirty="0"/>
              </a:p>
            </p:txBody>
          </p:sp>
        </mc:Choice>
        <mc:Fallback xmlns="">
          <p:sp>
            <p:nvSpPr>
              <p:cNvPr id="5" name="内容占位符 4">
                <a:extLst>
                  <a:ext uri="{FF2B5EF4-FFF2-40B4-BE49-F238E27FC236}">
                    <a16:creationId xmlns:a16="http://schemas.microsoft.com/office/drawing/2014/main" xmlns:a14="http://schemas.microsoft.com/office/drawing/2010/main" xmlns="" id="{9DA4DDAC-670C-8445-AC54-DD86E0B6F0D3}"/>
                  </a:ext>
                </a:extLst>
              </p:cNvPr>
              <p:cNvSpPr>
                <a:spLocks noGrp="1" noRot="1" noChangeAspect="1" noMove="1" noResize="1" noEditPoints="1" noAdjustHandles="1" noChangeArrowheads="1" noChangeShapeType="1" noTextEdit="1"/>
              </p:cNvSpPr>
              <p:nvPr>
                <p:ph sz="half" idx="2"/>
              </p:nvPr>
            </p:nvSpPr>
            <p:spPr>
              <a:xfrm>
                <a:off x="3464653" y="1587600"/>
                <a:ext cx="4570738" cy="4498652"/>
              </a:xfrm>
              <a:blipFill rotWithShape="0">
                <a:blip r:embed="rId2"/>
                <a:stretch>
                  <a:fillRect/>
                </a:stretch>
              </a:blipFill>
            </p:spPr>
            <p:txBody>
              <a:bodyPr/>
              <a:lstStyle/>
              <a:p>
                <a:r>
                  <a:rPr lang="zh-CN" altLang="en-US">
                    <a:noFill/>
                  </a:rPr>
                  <a:t> </a:t>
                </a:r>
              </a:p>
            </p:txBody>
          </p:sp>
        </mc:Fallback>
      </mc:AlternateContent>
      <p:sp>
        <p:nvSpPr>
          <p:cNvPr id="6" name="内容占位符 4">
            <a:extLst>
              <a:ext uri="{FF2B5EF4-FFF2-40B4-BE49-F238E27FC236}">
                <a16:creationId xmlns="" xmlns:a16="http://schemas.microsoft.com/office/drawing/2014/main" id="{4F17374C-F010-1C42-A3BF-E6D374E8088F}"/>
              </a:ext>
            </a:extLst>
          </p:cNvPr>
          <p:cNvSpPr txBox="1">
            <a:spLocks/>
          </p:cNvSpPr>
          <p:nvPr/>
        </p:nvSpPr>
        <p:spPr>
          <a:xfrm>
            <a:off x="8137247" y="1587600"/>
            <a:ext cx="3880607" cy="4498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200000"/>
              </a:lnSpc>
              <a:buNone/>
            </a:pPr>
            <a:r>
              <a:rPr lang="en-US" altLang="zh-CN" dirty="0"/>
              <a:t>“</a:t>
            </a:r>
            <a:r>
              <a:rPr lang="zh-CN" altLang="en-US" dirty="0"/>
              <a:t>你好</a:t>
            </a:r>
            <a:r>
              <a:rPr lang="en-US" altLang="zh-CN" dirty="0"/>
              <a:t>”</a:t>
            </a:r>
          </a:p>
          <a:p>
            <a:pPr marL="0" indent="0">
              <a:lnSpc>
                <a:spcPct val="200000"/>
              </a:lnSpc>
              <a:buNone/>
            </a:pPr>
            <a:r>
              <a:rPr lang="zh-CN" altLang="en-US" dirty="0"/>
              <a:t>“猫”</a:t>
            </a:r>
            <a:endParaRPr lang="en-US" altLang="zh-CN" dirty="0"/>
          </a:p>
          <a:p>
            <a:pPr marL="0" indent="0">
              <a:lnSpc>
                <a:spcPct val="200000"/>
              </a:lnSpc>
              <a:buNone/>
            </a:pPr>
            <a:r>
              <a:rPr lang="zh-CN" altLang="en-US" dirty="0"/>
              <a:t>“</a:t>
            </a:r>
            <a:r>
              <a:rPr lang="en-US" altLang="zh-CN" dirty="0"/>
              <a:t>5-5</a:t>
            </a:r>
            <a:r>
              <a:rPr lang="zh-CN" altLang="en-US" dirty="0"/>
              <a:t>” </a:t>
            </a:r>
            <a:r>
              <a:rPr lang="en-US" altLang="zh-CN" dirty="0">
                <a:latin typeface="+mn-ea"/>
              </a:rPr>
              <a:t>(</a:t>
            </a:r>
            <a:r>
              <a:rPr lang="zh-CN" altLang="en-US" dirty="0">
                <a:latin typeface="+mn-ea"/>
              </a:rPr>
              <a:t>落子位置</a:t>
            </a:r>
            <a:r>
              <a:rPr lang="en-US" altLang="zh-CN" dirty="0">
                <a:latin typeface="+mn-ea"/>
              </a:rPr>
              <a:t>)</a:t>
            </a:r>
          </a:p>
          <a:p>
            <a:pPr marL="0" indent="0">
              <a:lnSpc>
                <a:spcPct val="200000"/>
              </a:lnSpc>
              <a:buNone/>
            </a:pPr>
            <a:r>
              <a:rPr lang="zh-CN" altLang="en-US" dirty="0"/>
              <a:t>“今天天气真不错”</a:t>
            </a:r>
          </a:p>
        </p:txBody>
      </p:sp>
      <p:pic>
        <p:nvPicPr>
          <p:cNvPr id="7" name="圖片 11">
            <a:extLst>
              <a:ext uri="{FF2B5EF4-FFF2-40B4-BE49-F238E27FC236}">
                <a16:creationId xmlns="" xmlns:a16="http://schemas.microsoft.com/office/drawing/2014/main" id="{ADB353F7-B3B9-484F-9549-ABDBED2AB58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6298" y="1963580"/>
            <a:ext cx="2171539" cy="384220"/>
          </a:xfrm>
          <a:prstGeom prst="rect">
            <a:avLst/>
          </a:prstGeom>
        </p:spPr>
      </p:pic>
      <p:pic>
        <p:nvPicPr>
          <p:cNvPr id="8" name="Picture 12" descr="https://encrypted-tbn1.gstatic.com/images?q=tbn:ANd9GcRcwlRKAlSIaCI4W5PRYVbuBQQXifF-56bFqAjh9DMe-_3Lh8_YKw">
            <a:extLst>
              <a:ext uri="{FF2B5EF4-FFF2-40B4-BE49-F238E27FC236}">
                <a16:creationId xmlns="" xmlns:a16="http://schemas.microsoft.com/office/drawing/2014/main" id="{BB3C835E-4F1B-CF4B-9013-26DF6A16DE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1940" y="2758865"/>
            <a:ext cx="1444583" cy="70522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y2.ifengimg.com/a/2016_11/2c7ef418c729099.jpg">
            <a:extLst>
              <a:ext uri="{FF2B5EF4-FFF2-40B4-BE49-F238E27FC236}">
                <a16:creationId xmlns="" xmlns:a16="http://schemas.microsoft.com/office/drawing/2014/main" id="{1960117E-FBDE-6543-AB98-5AA1D3D605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58017" y="3788698"/>
            <a:ext cx="1592430" cy="659704"/>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 xmlns:a16="http://schemas.microsoft.com/office/drawing/2014/main" id="{4B87737D-18C9-6940-AEAC-8DD8555DADE3}"/>
              </a:ext>
            </a:extLst>
          </p:cNvPr>
          <p:cNvSpPr/>
          <p:nvPr/>
        </p:nvSpPr>
        <p:spPr>
          <a:xfrm>
            <a:off x="4252147" y="4850716"/>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3" name="灯片编号占位符 2">
            <a:extLst>
              <a:ext uri="{FF2B5EF4-FFF2-40B4-BE49-F238E27FC236}">
                <a16:creationId xmlns="" xmlns:a16="http://schemas.microsoft.com/office/drawing/2014/main" id="{D36C1A8D-2D86-AE43-A5A0-F47CE38E58B1}"/>
              </a:ext>
            </a:extLst>
          </p:cNvPr>
          <p:cNvSpPr>
            <a:spLocks noGrp="1"/>
          </p:cNvSpPr>
          <p:nvPr>
            <p:ph type="sldNum" sz="quarter" idx="12"/>
          </p:nvPr>
        </p:nvSpPr>
        <p:spPr/>
        <p:txBody>
          <a:bodyPr/>
          <a:lstStyle/>
          <a:p>
            <a:fld id="{2A5CA45D-1C57-0E40-B2E2-70663BF42DB7}" type="slidenum">
              <a:rPr kumimoji="1" lang="zh-CN" altLang="en-US" smtClean="0"/>
              <a:t>4</a:t>
            </a:fld>
            <a:endParaRPr kumimoji="1" lang="zh-CN" altLang="en-US"/>
          </a:p>
        </p:txBody>
      </p:sp>
    </p:spTree>
    <p:extLst>
      <p:ext uri="{BB962C8B-B14F-4D97-AF65-F5344CB8AC3E}">
        <p14:creationId xmlns:p14="http://schemas.microsoft.com/office/powerpoint/2010/main" val="23986069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52EBC0C6-F286-AE40-AE1C-6D3284B4D2E6}"/>
              </a:ext>
            </a:extLst>
          </p:cNvPr>
          <p:cNvSpPr>
            <a:spLocks noGrp="1"/>
          </p:cNvSpPr>
          <p:nvPr>
            <p:ph type="title"/>
          </p:nvPr>
        </p:nvSpPr>
        <p:spPr/>
        <p:txBody>
          <a:bodyPr/>
          <a:lstStyle/>
          <a:p>
            <a:r>
              <a:rPr lang="zh-CN" altLang="en-US"/>
              <a:t>什么是机器学习？</a:t>
            </a:r>
            <a:endParaRPr kumimoji="1" lang="zh-CN" altLang="en-US" dirty="0"/>
          </a:p>
        </p:txBody>
      </p:sp>
      <p:sp>
        <p:nvSpPr>
          <p:cNvPr id="3" name="内容占位符 2">
            <a:extLst>
              <a:ext uri="{FF2B5EF4-FFF2-40B4-BE49-F238E27FC236}">
                <a16:creationId xmlns="" xmlns:a16="http://schemas.microsoft.com/office/drawing/2014/main" id="{29F3CA64-740F-9643-835E-638D73263DD7}"/>
              </a:ext>
            </a:extLst>
          </p:cNvPr>
          <p:cNvSpPr>
            <a:spLocks noGrp="1"/>
          </p:cNvSpPr>
          <p:nvPr>
            <p:ph idx="1"/>
          </p:nvPr>
        </p:nvSpPr>
        <p:spPr/>
        <p:txBody>
          <a:bodyPr/>
          <a:lstStyle/>
          <a:p>
            <a:r>
              <a:rPr lang="zh-CN" altLang="en-US" dirty="0"/>
              <a:t>机器学习：通过算法使得机器能从大量数据中学习</a:t>
            </a:r>
            <a:r>
              <a:rPr lang="zh-CN" altLang="en-US" dirty="0" smtClean="0"/>
              <a:t>规律</a:t>
            </a:r>
            <a:r>
              <a:rPr lang="zh-CN" altLang="en-US" dirty="0"/>
              <a:t>，</a:t>
            </a:r>
            <a:r>
              <a:rPr lang="zh-CN" altLang="en-US" dirty="0" smtClean="0"/>
              <a:t>从而</a:t>
            </a:r>
            <a:r>
              <a:rPr lang="zh-CN" altLang="en-US" dirty="0"/>
              <a:t>对新的样本做决策。</a:t>
            </a:r>
            <a:endParaRPr lang="en-US" altLang="zh-CN" dirty="0"/>
          </a:p>
          <a:p>
            <a:r>
              <a:rPr lang="zh-CN" altLang="en-US" dirty="0"/>
              <a:t>规律：决策（预测）函数</a:t>
            </a:r>
            <a:endParaRPr kumimoji="1" lang="zh-CN" altLang="en-US" dirty="0"/>
          </a:p>
        </p:txBody>
      </p:sp>
      <p:pic>
        <p:nvPicPr>
          <p:cNvPr id="4" name="图片 3">
            <a:extLst>
              <a:ext uri="{FF2B5EF4-FFF2-40B4-BE49-F238E27FC236}">
                <a16:creationId xmlns="" xmlns:a16="http://schemas.microsoft.com/office/drawing/2014/main" id="{73CF64DB-B91D-634C-87FE-BD8762A09DD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099" y="3029119"/>
            <a:ext cx="7750831" cy="2264288"/>
          </a:xfrm>
          <a:prstGeom prst="rect">
            <a:avLst/>
          </a:prstGeom>
        </p:spPr>
      </p:pic>
      <p:sp>
        <p:nvSpPr>
          <p:cNvPr id="8" name="文本框 7">
            <a:extLst>
              <a:ext uri="{FF2B5EF4-FFF2-40B4-BE49-F238E27FC236}">
                <a16:creationId xmlns="" xmlns:a16="http://schemas.microsoft.com/office/drawing/2014/main" id="{36A33FDB-0AC1-004C-849E-B6D0C5C5CBD5}"/>
              </a:ext>
            </a:extLst>
          </p:cNvPr>
          <p:cNvSpPr txBox="1"/>
          <p:nvPr/>
        </p:nvSpPr>
        <p:spPr>
          <a:xfrm>
            <a:off x="9110153" y="4449762"/>
            <a:ext cx="1353554" cy="369332"/>
          </a:xfrm>
          <a:prstGeom prst="rect">
            <a:avLst/>
          </a:prstGeom>
          <a:noFill/>
        </p:spPr>
        <p:txBody>
          <a:bodyPr wrap="square">
            <a:spAutoFit/>
          </a:bodyPr>
          <a:lstStyle/>
          <a:p>
            <a:pPr algn="ctr"/>
            <a:r>
              <a:rPr lang="zh-CN" altLang="en-US" sz="1800" dirty="0"/>
              <a:t>挑西瓜为例</a:t>
            </a:r>
            <a:endParaRPr lang="zh-CN" altLang="en-US" dirty="0"/>
          </a:p>
        </p:txBody>
      </p:sp>
      <p:pic>
        <p:nvPicPr>
          <p:cNvPr id="9" name="图片 8">
            <a:extLst>
              <a:ext uri="{FF2B5EF4-FFF2-40B4-BE49-F238E27FC236}">
                <a16:creationId xmlns="" xmlns:a16="http://schemas.microsoft.com/office/drawing/2014/main" id="{A35ED6B8-080C-3240-AB68-C34204EB4EA3}"/>
              </a:ext>
            </a:extLst>
          </p:cNvPr>
          <p:cNvPicPr>
            <a:picLocks noChangeAspect="1"/>
          </p:cNvPicPr>
          <p:nvPr/>
        </p:nvPicPr>
        <p:blipFill>
          <a:blip r:embed="rId4"/>
          <a:stretch>
            <a:fillRect/>
          </a:stretch>
        </p:blipFill>
        <p:spPr>
          <a:xfrm>
            <a:off x="8262930" y="3100181"/>
            <a:ext cx="3048000" cy="1244600"/>
          </a:xfrm>
          <a:prstGeom prst="rect">
            <a:avLst/>
          </a:prstGeom>
        </p:spPr>
      </p:pic>
      <p:sp>
        <p:nvSpPr>
          <p:cNvPr id="10" name="灯片编号占位符 9">
            <a:extLst>
              <a:ext uri="{FF2B5EF4-FFF2-40B4-BE49-F238E27FC236}">
                <a16:creationId xmlns="" xmlns:a16="http://schemas.microsoft.com/office/drawing/2014/main" id="{915A9AC4-2771-FB41-909A-2F10257EAB87}"/>
              </a:ext>
            </a:extLst>
          </p:cNvPr>
          <p:cNvSpPr>
            <a:spLocks noGrp="1"/>
          </p:cNvSpPr>
          <p:nvPr>
            <p:ph type="sldNum" sz="quarter" idx="12"/>
          </p:nvPr>
        </p:nvSpPr>
        <p:spPr/>
        <p:txBody>
          <a:bodyPr/>
          <a:lstStyle/>
          <a:p>
            <a:fld id="{2A5CA45D-1C57-0E40-B2E2-70663BF42DB7}" type="slidenum">
              <a:rPr kumimoji="1" lang="zh-CN" altLang="en-US" smtClean="0"/>
              <a:t>5</a:t>
            </a:fld>
            <a:endParaRPr kumimoji="1" lang="zh-CN" altLang="en-US"/>
          </a:p>
        </p:txBody>
      </p:sp>
    </p:spTree>
    <p:extLst>
      <p:ext uri="{BB962C8B-B14F-4D97-AF65-F5344CB8AC3E}">
        <p14:creationId xmlns:p14="http://schemas.microsoft.com/office/powerpoint/2010/main" val="27829772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屏幕剪辑">
            <a:extLst>
              <a:ext uri="{FF2B5EF4-FFF2-40B4-BE49-F238E27FC236}">
                <a16:creationId xmlns="" xmlns:a16="http://schemas.microsoft.com/office/drawing/2014/main" id="{785F0F46-5FD8-C440-9EBA-5FD7DB54E3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8393" y="2286106"/>
            <a:ext cx="2494800" cy="1494494"/>
          </a:xfrm>
          <a:prstGeom prst="rect">
            <a:avLst/>
          </a:prstGeom>
        </p:spPr>
      </p:pic>
      <p:sp>
        <p:nvSpPr>
          <p:cNvPr id="2" name="标题 1">
            <a:extLst>
              <a:ext uri="{FF2B5EF4-FFF2-40B4-BE49-F238E27FC236}">
                <a16:creationId xmlns="" xmlns:a16="http://schemas.microsoft.com/office/drawing/2014/main" id="{B280943D-3C72-2946-A6B4-0AB0F4BFE28D}"/>
              </a:ext>
            </a:extLst>
          </p:cNvPr>
          <p:cNvSpPr>
            <a:spLocks noGrp="1"/>
          </p:cNvSpPr>
          <p:nvPr>
            <p:ph type="title"/>
          </p:nvPr>
        </p:nvSpPr>
        <p:spPr/>
        <p:txBody>
          <a:bodyPr/>
          <a:lstStyle/>
          <a:p>
            <a:r>
              <a:rPr lang="zh-CN" altLang="en-US" dirty="0"/>
              <a:t>常见的机器学习问题</a:t>
            </a:r>
            <a:endParaRPr kumimoji="1" lang="zh-CN" altLang="en-US" dirty="0"/>
          </a:p>
        </p:txBody>
      </p:sp>
      <p:sp>
        <p:nvSpPr>
          <p:cNvPr id="4" name="内容占位符 3">
            <a:extLst>
              <a:ext uri="{FF2B5EF4-FFF2-40B4-BE49-F238E27FC236}">
                <a16:creationId xmlns="" xmlns:a16="http://schemas.microsoft.com/office/drawing/2014/main" id="{2AF4EBBF-81FC-BA44-9FAB-1225D5AD2B51}"/>
              </a:ext>
            </a:extLst>
          </p:cNvPr>
          <p:cNvSpPr>
            <a:spLocks noGrp="1"/>
          </p:cNvSpPr>
          <p:nvPr>
            <p:ph sz="half" idx="1"/>
          </p:nvPr>
        </p:nvSpPr>
        <p:spPr>
          <a:xfrm>
            <a:off x="1418480" y="1587600"/>
            <a:ext cx="1598110" cy="830748"/>
          </a:xfrm>
        </p:spPr>
        <p:txBody>
          <a:bodyPr>
            <a:normAutofit/>
          </a:bodyPr>
          <a:lstStyle/>
          <a:p>
            <a:pPr>
              <a:lnSpc>
                <a:spcPct val="150000"/>
              </a:lnSpc>
            </a:pPr>
            <a:r>
              <a:rPr lang="zh-CN" altLang="en-US" dirty="0"/>
              <a:t>回归</a:t>
            </a:r>
            <a:endParaRPr lang="en-US" altLang="zh-CN" dirty="0"/>
          </a:p>
        </p:txBody>
      </p:sp>
      <p:sp>
        <p:nvSpPr>
          <p:cNvPr id="6" name="内容占位符 3">
            <a:extLst>
              <a:ext uri="{FF2B5EF4-FFF2-40B4-BE49-F238E27FC236}">
                <a16:creationId xmlns="" xmlns:a16="http://schemas.microsoft.com/office/drawing/2014/main" id="{940F1613-D647-B14F-AA4C-C924D044A8CD}"/>
              </a:ext>
            </a:extLst>
          </p:cNvPr>
          <p:cNvSpPr txBox="1">
            <a:spLocks/>
          </p:cNvSpPr>
          <p:nvPr/>
        </p:nvSpPr>
        <p:spPr>
          <a:xfrm>
            <a:off x="5400513" y="1587600"/>
            <a:ext cx="1531352" cy="7105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分类</a:t>
            </a:r>
            <a:endParaRPr lang="en-US" altLang="zh-CN" dirty="0"/>
          </a:p>
        </p:txBody>
      </p:sp>
      <p:sp>
        <p:nvSpPr>
          <p:cNvPr id="7" name="内容占位符 3">
            <a:extLst>
              <a:ext uri="{FF2B5EF4-FFF2-40B4-BE49-F238E27FC236}">
                <a16:creationId xmlns="" xmlns:a16="http://schemas.microsoft.com/office/drawing/2014/main" id="{AB1C88FB-4320-DF43-93A9-DE935482F4C3}"/>
              </a:ext>
            </a:extLst>
          </p:cNvPr>
          <p:cNvSpPr txBox="1">
            <a:spLocks/>
          </p:cNvSpPr>
          <p:nvPr/>
        </p:nvSpPr>
        <p:spPr>
          <a:xfrm>
            <a:off x="9242168" y="1587600"/>
            <a:ext cx="1531352" cy="83074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t>聚类</a:t>
            </a:r>
            <a:endParaRPr lang="en-US" altLang="zh-CN" dirty="0"/>
          </a:p>
        </p:txBody>
      </p:sp>
      <p:pic>
        <p:nvPicPr>
          <p:cNvPr id="11" name="图片 10" descr="屏幕剪辑">
            <a:extLst>
              <a:ext uri="{FF2B5EF4-FFF2-40B4-BE49-F238E27FC236}">
                <a16:creationId xmlns="" xmlns:a16="http://schemas.microsoft.com/office/drawing/2014/main" id="{CA3B9695-51EF-6E42-9C3D-2A2F76045F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65401" y="2286106"/>
            <a:ext cx="2277881" cy="1494000"/>
          </a:xfrm>
          <a:prstGeom prst="rect">
            <a:avLst/>
          </a:prstGeom>
        </p:spPr>
      </p:pic>
      <p:pic>
        <p:nvPicPr>
          <p:cNvPr id="12" name="图片 11">
            <a:extLst>
              <a:ext uri="{FF2B5EF4-FFF2-40B4-BE49-F238E27FC236}">
                <a16:creationId xmlns="" xmlns:a16="http://schemas.microsoft.com/office/drawing/2014/main" id="{52D595A9-3A05-4B4D-86F2-8ABBFD7E3E61}"/>
              </a:ext>
            </a:extLst>
          </p:cNvPr>
          <p:cNvPicPr>
            <a:picLocks noChangeAspect="1"/>
          </p:cNvPicPr>
          <p:nvPr/>
        </p:nvPicPr>
        <p:blipFill>
          <a:blip r:embed="rId5"/>
          <a:stretch>
            <a:fillRect/>
          </a:stretch>
        </p:blipFill>
        <p:spPr>
          <a:xfrm>
            <a:off x="8492160" y="2286106"/>
            <a:ext cx="3620876" cy="1494000"/>
          </a:xfrm>
          <a:prstGeom prst="rect">
            <a:avLst/>
          </a:prstGeom>
        </p:spPr>
      </p:pic>
      <p:pic>
        <p:nvPicPr>
          <p:cNvPr id="3" name="图片 2">
            <a:extLst>
              <a:ext uri="{FF2B5EF4-FFF2-40B4-BE49-F238E27FC236}">
                <a16:creationId xmlns="" xmlns:a16="http://schemas.microsoft.com/office/drawing/2014/main" id="{517F739A-39B0-7448-BEC0-096F759EFF4E}"/>
              </a:ext>
            </a:extLst>
          </p:cNvPr>
          <p:cNvPicPr>
            <a:picLocks noChangeAspect="1"/>
          </p:cNvPicPr>
          <p:nvPr/>
        </p:nvPicPr>
        <p:blipFill>
          <a:blip r:embed="rId6"/>
          <a:stretch>
            <a:fillRect/>
          </a:stretch>
        </p:blipFill>
        <p:spPr>
          <a:xfrm>
            <a:off x="281816" y="4157830"/>
            <a:ext cx="2372540" cy="1195837"/>
          </a:xfrm>
          <a:prstGeom prst="rect">
            <a:avLst/>
          </a:prstGeom>
        </p:spPr>
      </p:pic>
      <p:pic>
        <p:nvPicPr>
          <p:cNvPr id="5" name="图片 4">
            <a:extLst>
              <a:ext uri="{FF2B5EF4-FFF2-40B4-BE49-F238E27FC236}">
                <a16:creationId xmlns="" xmlns:a16="http://schemas.microsoft.com/office/drawing/2014/main" id="{172BCB92-7595-824C-8899-03E141EDC690}"/>
              </a:ext>
            </a:extLst>
          </p:cNvPr>
          <p:cNvPicPr>
            <a:picLocks noChangeAspect="1"/>
          </p:cNvPicPr>
          <p:nvPr/>
        </p:nvPicPr>
        <p:blipFill>
          <a:blip r:embed="rId7"/>
          <a:stretch>
            <a:fillRect/>
          </a:stretch>
        </p:blipFill>
        <p:spPr>
          <a:xfrm>
            <a:off x="2654356" y="4157830"/>
            <a:ext cx="1075326" cy="1195837"/>
          </a:xfrm>
          <a:prstGeom prst="rect">
            <a:avLst/>
          </a:prstGeom>
        </p:spPr>
      </p:pic>
      <p:pic>
        <p:nvPicPr>
          <p:cNvPr id="13" name="图片 12">
            <a:extLst>
              <a:ext uri="{FF2B5EF4-FFF2-40B4-BE49-F238E27FC236}">
                <a16:creationId xmlns="" xmlns:a16="http://schemas.microsoft.com/office/drawing/2014/main" id="{A7422AFC-4FA0-484E-BE97-855A941C42BA}"/>
              </a:ext>
            </a:extLst>
          </p:cNvPr>
          <p:cNvPicPr>
            <a:picLocks noChangeAspect="1"/>
          </p:cNvPicPr>
          <p:nvPr/>
        </p:nvPicPr>
        <p:blipFill>
          <a:blip r:embed="rId8"/>
          <a:stretch>
            <a:fillRect/>
          </a:stretch>
        </p:blipFill>
        <p:spPr>
          <a:xfrm>
            <a:off x="4403857" y="4156270"/>
            <a:ext cx="2616897" cy="1373330"/>
          </a:xfrm>
          <a:prstGeom prst="rect">
            <a:avLst/>
          </a:prstGeom>
        </p:spPr>
      </p:pic>
      <p:pic>
        <p:nvPicPr>
          <p:cNvPr id="14" name="图片 13">
            <a:extLst>
              <a:ext uri="{FF2B5EF4-FFF2-40B4-BE49-F238E27FC236}">
                <a16:creationId xmlns="" xmlns:a16="http://schemas.microsoft.com/office/drawing/2014/main" id="{670A5572-AFFD-B54A-8E90-84679098CFEE}"/>
              </a:ext>
            </a:extLst>
          </p:cNvPr>
          <p:cNvPicPr>
            <a:picLocks noChangeAspect="1"/>
          </p:cNvPicPr>
          <p:nvPr/>
        </p:nvPicPr>
        <p:blipFill>
          <a:blip r:embed="rId9"/>
          <a:stretch>
            <a:fillRect/>
          </a:stretch>
        </p:blipFill>
        <p:spPr>
          <a:xfrm>
            <a:off x="6931865" y="4156270"/>
            <a:ext cx="1373330" cy="1373330"/>
          </a:xfrm>
          <a:prstGeom prst="rect">
            <a:avLst/>
          </a:prstGeom>
        </p:spPr>
      </p:pic>
      <p:pic>
        <p:nvPicPr>
          <p:cNvPr id="15" name="图片 14">
            <a:extLst>
              <a:ext uri="{FF2B5EF4-FFF2-40B4-BE49-F238E27FC236}">
                <a16:creationId xmlns="" xmlns:a16="http://schemas.microsoft.com/office/drawing/2014/main" id="{461F54F0-60B3-E843-B984-7C5182CB7D6F}"/>
              </a:ext>
            </a:extLst>
          </p:cNvPr>
          <p:cNvPicPr>
            <a:picLocks noChangeAspect="1"/>
          </p:cNvPicPr>
          <p:nvPr/>
        </p:nvPicPr>
        <p:blipFill>
          <a:blip r:embed="rId10"/>
          <a:stretch>
            <a:fillRect/>
          </a:stretch>
        </p:blipFill>
        <p:spPr>
          <a:xfrm>
            <a:off x="8595904" y="4157830"/>
            <a:ext cx="2529216" cy="1373330"/>
          </a:xfrm>
          <a:prstGeom prst="rect">
            <a:avLst/>
          </a:prstGeom>
        </p:spPr>
      </p:pic>
      <p:pic>
        <p:nvPicPr>
          <p:cNvPr id="16" name="图片 15">
            <a:extLst>
              <a:ext uri="{FF2B5EF4-FFF2-40B4-BE49-F238E27FC236}">
                <a16:creationId xmlns="" xmlns:a16="http://schemas.microsoft.com/office/drawing/2014/main" id="{BD0C907D-9A03-554A-846D-DDD72A141E40}"/>
              </a:ext>
            </a:extLst>
          </p:cNvPr>
          <p:cNvPicPr>
            <a:picLocks noChangeAspect="1"/>
          </p:cNvPicPr>
          <p:nvPr/>
        </p:nvPicPr>
        <p:blipFill>
          <a:blip r:embed="rId11"/>
          <a:stretch>
            <a:fillRect/>
          </a:stretch>
        </p:blipFill>
        <p:spPr>
          <a:xfrm>
            <a:off x="11150600" y="4157830"/>
            <a:ext cx="979244" cy="1373330"/>
          </a:xfrm>
          <a:prstGeom prst="rect">
            <a:avLst/>
          </a:prstGeom>
        </p:spPr>
      </p:pic>
      <p:sp>
        <p:nvSpPr>
          <p:cNvPr id="17" name="文本框 16">
            <a:extLst>
              <a:ext uri="{FF2B5EF4-FFF2-40B4-BE49-F238E27FC236}">
                <a16:creationId xmlns="" xmlns:a16="http://schemas.microsoft.com/office/drawing/2014/main" id="{06D5DC50-285C-4944-AEED-CE2365313F89}"/>
              </a:ext>
            </a:extLst>
          </p:cNvPr>
          <p:cNvSpPr txBox="1"/>
          <p:nvPr/>
        </p:nvSpPr>
        <p:spPr>
          <a:xfrm>
            <a:off x="1101787" y="5530842"/>
            <a:ext cx="2128011"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给西瓜打分</a:t>
            </a:r>
          </a:p>
        </p:txBody>
      </p:sp>
      <p:sp>
        <p:nvSpPr>
          <p:cNvPr id="18" name="文本框 17">
            <a:extLst>
              <a:ext uri="{FF2B5EF4-FFF2-40B4-BE49-F238E27FC236}">
                <a16:creationId xmlns="" xmlns:a16="http://schemas.microsoft.com/office/drawing/2014/main" id="{EF83E1BA-6535-4144-9CFB-EE8E924803C5}"/>
              </a:ext>
            </a:extLst>
          </p:cNvPr>
          <p:cNvSpPr txBox="1"/>
          <p:nvPr/>
        </p:nvSpPr>
        <p:spPr>
          <a:xfrm>
            <a:off x="5090334" y="5530842"/>
            <a:ext cx="2128011"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看西瓜好坏</a:t>
            </a:r>
          </a:p>
        </p:txBody>
      </p:sp>
      <p:sp>
        <p:nvSpPr>
          <p:cNvPr id="19" name="文本框 18">
            <a:extLst>
              <a:ext uri="{FF2B5EF4-FFF2-40B4-BE49-F238E27FC236}">
                <a16:creationId xmlns="" xmlns:a16="http://schemas.microsoft.com/office/drawing/2014/main" id="{C226F835-B468-EF4B-9121-4880DC8F59F0}"/>
              </a:ext>
            </a:extLst>
          </p:cNvPr>
          <p:cNvSpPr txBox="1"/>
          <p:nvPr/>
        </p:nvSpPr>
        <p:spPr>
          <a:xfrm>
            <a:off x="9334502" y="5529600"/>
            <a:ext cx="1909262" cy="707886"/>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让相似西瓜抱团儿</a:t>
            </a:r>
          </a:p>
        </p:txBody>
      </p:sp>
      <p:sp>
        <p:nvSpPr>
          <p:cNvPr id="20" name="灯片编号占位符 19">
            <a:extLst>
              <a:ext uri="{FF2B5EF4-FFF2-40B4-BE49-F238E27FC236}">
                <a16:creationId xmlns="" xmlns:a16="http://schemas.microsoft.com/office/drawing/2014/main" id="{2E6A4C45-58A2-4445-B2DC-226674FF479C}"/>
              </a:ext>
            </a:extLst>
          </p:cNvPr>
          <p:cNvSpPr>
            <a:spLocks noGrp="1"/>
          </p:cNvSpPr>
          <p:nvPr>
            <p:ph type="sldNum" sz="quarter" idx="12"/>
          </p:nvPr>
        </p:nvSpPr>
        <p:spPr/>
        <p:txBody>
          <a:bodyPr/>
          <a:lstStyle/>
          <a:p>
            <a:fld id="{2A5CA45D-1C57-0E40-B2E2-70663BF42DB7}" type="slidenum">
              <a:rPr kumimoji="1" lang="zh-CN" altLang="en-US" smtClean="0"/>
              <a:t>6</a:t>
            </a:fld>
            <a:endParaRPr kumimoji="1" lang="zh-CN" altLang="en-US"/>
          </a:p>
        </p:txBody>
      </p:sp>
    </p:spTree>
    <p:extLst>
      <p:ext uri="{BB962C8B-B14F-4D97-AF65-F5344CB8AC3E}">
        <p14:creationId xmlns:p14="http://schemas.microsoft.com/office/powerpoint/2010/main" val="21283399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9E7634F0-2C0B-E846-93F5-84ED6FCEC82E}"/>
              </a:ext>
            </a:extLst>
          </p:cNvPr>
          <p:cNvSpPr>
            <a:spLocks noGrp="1"/>
          </p:cNvSpPr>
          <p:nvPr>
            <p:ph type="title"/>
          </p:nvPr>
        </p:nvSpPr>
        <p:spPr/>
        <p:txBody>
          <a:bodyPr/>
          <a:lstStyle/>
          <a:p>
            <a:r>
              <a:rPr kumimoji="1" lang="zh-CN" altLang="en-US" dirty="0"/>
              <a:t>机器学习基本概念</a:t>
            </a:r>
          </a:p>
        </p:txBody>
      </p:sp>
      <p:sp>
        <p:nvSpPr>
          <p:cNvPr id="3" name="内容占位符 2">
            <a:extLst>
              <a:ext uri="{FF2B5EF4-FFF2-40B4-BE49-F238E27FC236}">
                <a16:creationId xmlns="" xmlns:a16="http://schemas.microsoft.com/office/drawing/2014/main" id="{D192E9D0-B6C0-294A-8951-894064CCE17A}"/>
              </a:ext>
            </a:extLst>
          </p:cNvPr>
          <p:cNvSpPr>
            <a:spLocks noGrp="1"/>
          </p:cNvSpPr>
          <p:nvPr>
            <p:ph idx="1"/>
          </p:nvPr>
        </p:nvSpPr>
        <p:spPr/>
        <p:txBody>
          <a:bodyPr/>
          <a:lstStyle/>
          <a:p>
            <a:r>
              <a:rPr kumimoji="1" lang="zh-CN" altLang="en-US" dirty="0"/>
              <a:t>名词解释</a:t>
            </a:r>
          </a:p>
        </p:txBody>
      </p:sp>
      <p:sp>
        <p:nvSpPr>
          <p:cNvPr id="4" name="文本框 3">
            <a:extLst>
              <a:ext uri="{FF2B5EF4-FFF2-40B4-BE49-F238E27FC236}">
                <a16:creationId xmlns="" xmlns:a16="http://schemas.microsoft.com/office/drawing/2014/main" id="{D11ED521-3B0D-4B4E-8A82-28FB55548007}"/>
              </a:ext>
            </a:extLst>
          </p:cNvPr>
          <p:cNvSpPr txBox="1"/>
          <p:nvPr/>
        </p:nvSpPr>
        <p:spPr>
          <a:xfrm>
            <a:off x="2703094" y="2166141"/>
            <a:ext cx="3745831" cy="707886"/>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C00000"/>
                </a:solidFill>
              </a:rPr>
              <a:t>特征</a:t>
            </a:r>
            <a:r>
              <a:rPr lang="en-US" altLang="zh-CN" sz="2000" dirty="0"/>
              <a:t>(Feature)</a:t>
            </a:r>
            <a:r>
              <a:rPr lang="zh-CN" altLang="en-US" sz="2000" dirty="0"/>
              <a:t>：西瓜的颜色，大小，形状，产地，品牌等</a:t>
            </a:r>
          </a:p>
        </p:txBody>
      </p:sp>
      <p:sp>
        <p:nvSpPr>
          <p:cNvPr id="12" name="文本框 11">
            <a:extLst>
              <a:ext uri="{FF2B5EF4-FFF2-40B4-BE49-F238E27FC236}">
                <a16:creationId xmlns="" xmlns:a16="http://schemas.microsoft.com/office/drawing/2014/main" id="{B57B96D5-E4A5-DB4F-BF99-D87C8F1967E5}"/>
              </a:ext>
            </a:extLst>
          </p:cNvPr>
          <p:cNvSpPr txBox="1"/>
          <p:nvPr/>
        </p:nvSpPr>
        <p:spPr>
          <a:xfrm>
            <a:off x="2703094" y="2987316"/>
            <a:ext cx="3761998" cy="1323439"/>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C00000"/>
                </a:solidFill>
              </a:rPr>
              <a:t>标签</a:t>
            </a:r>
            <a:r>
              <a:rPr lang="en-US" altLang="zh-CN" sz="2000" dirty="0"/>
              <a:t>(Label)</a:t>
            </a:r>
            <a:r>
              <a:rPr lang="zh-CN" altLang="en-US" sz="2000" dirty="0"/>
              <a:t>：</a:t>
            </a:r>
            <a:r>
              <a:rPr lang="en-US" altLang="zh-CN" sz="2000" dirty="0"/>
              <a:t> </a:t>
            </a:r>
            <a:r>
              <a:rPr lang="zh-CN" altLang="en-US" sz="2000" dirty="0"/>
              <a:t>连续</a:t>
            </a:r>
            <a:r>
              <a:rPr lang="zh-CN" altLang="en-US" sz="2000" dirty="0" smtClean="0"/>
              <a:t>值：西瓜</a:t>
            </a:r>
            <a:r>
              <a:rPr lang="zh-CN" altLang="en-US" sz="2000" dirty="0"/>
              <a:t>的甜度、水分、成熟度的综合打分；离散</a:t>
            </a:r>
            <a:r>
              <a:rPr lang="zh-CN" altLang="en-US" sz="2000" dirty="0" smtClean="0"/>
              <a:t>值：西瓜</a:t>
            </a:r>
            <a:r>
              <a:rPr lang="zh-CN" altLang="en-US" sz="2000" dirty="0"/>
              <a:t>的“好”“坏”标签</a:t>
            </a:r>
          </a:p>
        </p:txBody>
      </p:sp>
      <p:sp>
        <p:nvSpPr>
          <p:cNvPr id="13" name="文本框 12">
            <a:extLst>
              <a:ext uri="{FF2B5EF4-FFF2-40B4-BE49-F238E27FC236}">
                <a16:creationId xmlns="" xmlns:a16="http://schemas.microsoft.com/office/drawing/2014/main" id="{41CFE05F-659E-5449-840D-098483CA3FC6}"/>
              </a:ext>
            </a:extLst>
          </p:cNvPr>
          <p:cNvSpPr txBox="1"/>
          <p:nvPr/>
        </p:nvSpPr>
        <p:spPr>
          <a:xfrm>
            <a:off x="6717136" y="2138887"/>
            <a:ext cx="4869150" cy="1015663"/>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我们可以将一个标记好特征以及标签的西瓜看作一个</a:t>
            </a:r>
            <a:r>
              <a:rPr lang="zh-CN" altLang="en-US" sz="2000" dirty="0">
                <a:solidFill>
                  <a:srgbClr val="C00000"/>
                </a:solidFill>
              </a:rPr>
              <a:t>样本</a:t>
            </a:r>
            <a:r>
              <a:rPr lang="en-US" altLang="zh-CN" sz="2000" dirty="0"/>
              <a:t>(</a:t>
            </a:r>
            <a:r>
              <a:rPr lang="en" altLang="zh-CN" sz="2000" dirty="0"/>
              <a:t>Sample)</a:t>
            </a:r>
            <a:r>
              <a:rPr lang="zh-CN" altLang="en" sz="2000" dirty="0"/>
              <a:t>，</a:t>
            </a:r>
            <a:r>
              <a:rPr lang="zh-CN" altLang="en-US" sz="2000" dirty="0"/>
              <a:t>也经常称为</a:t>
            </a:r>
            <a:r>
              <a:rPr lang="zh-CN" altLang="en-US" sz="2000" dirty="0">
                <a:solidFill>
                  <a:srgbClr val="C00000"/>
                </a:solidFill>
              </a:rPr>
              <a:t>示例</a:t>
            </a:r>
            <a:r>
              <a:rPr lang="en-US" altLang="zh-CN" sz="2000" dirty="0"/>
              <a:t>(</a:t>
            </a:r>
            <a:r>
              <a:rPr lang="en" altLang="zh-CN" sz="2000" dirty="0"/>
              <a:t>Instance)</a:t>
            </a:r>
          </a:p>
        </p:txBody>
      </p:sp>
      <p:sp>
        <p:nvSpPr>
          <p:cNvPr id="14" name="文本框 13">
            <a:extLst>
              <a:ext uri="{FF2B5EF4-FFF2-40B4-BE49-F238E27FC236}">
                <a16:creationId xmlns="" xmlns:a16="http://schemas.microsoft.com/office/drawing/2014/main" id="{D0094A48-FE2B-DB47-B7F4-A5BAF9E6A326}"/>
              </a:ext>
            </a:extLst>
          </p:cNvPr>
          <p:cNvSpPr txBox="1"/>
          <p:nvPr/>
        </p:nvSpPr>
        <p:spPr>
          <a:xfrm>
            <a:off x="6697578" y="3264164"/>
            <a:ext cx="5161301" cy="2274341"/>
          </a:xfrm>
          <a:prstGeom prst="rect">
            <a:avLst/>
          </a:prstGeom>
          <a:noFill/>
        </p:spPr>
        <p:txBody>
          <a:bodyPr wrap="square">
            <a:spAutoFit/>
          </a:bodyPr>
          <a:lstStyle/>
          <a:p>
            <a:pPr marL="342900" indent="-342900">
              <a:lnSpc>
                <a:spcPct val="120000"/>
              </a:lnSpc>
              <a:buFont typeface="Arial" panose="020B0604020202020204" pitchFamily="34" charset="0"/>
              <a:buChar char="•"/>
            </a:pPr>
            <a:r>
              <a:rPr lang="zh-CN" altLang="en-US" sz="2000" dirty="0">
                <a:solidFill>
                  <a:srgbClr val="C00000"/>
                </a:solidFill>
              </a:rPr>
              <a:t>数据集</a:t>
            </a:r>
            <a:r>
              <a:rPr lang="en-US" altLang="zh-CN" sz="2000" dirty="0"/>
              <a:t>(</a:t>
            </a:r>
            <a:r>
              <a:rPr lang="en" altLang="zh-CN" sz="2000" dirty="0"/>
              <a:t>Data</a:t>
            </a:r>
            <a:r>
              <a:rPr lang="zh-CN" altLang="en-US" sz="2000" dirty="0"/>
              <a:t> </a:t>
            </a:r>
            <a:r>
              <a:rPr lang="en-US" altLang="zh-CN" sz="2000" dirty="0"/>
              <a:t>Set</a:t>
            </a:r>
            <a:r>
              <a:rPr lang="en" altLang="zh-CN" sz="2000" dirty="0"/>
              <a:t>)</a:t>
            </a:r>
            <a:r>
              <a:rPr lang="zh-CN" altLang="en-US" sz="2000" dirty="0"/>
              <a:t>：一组样本构成的集合。一般将数据集分为两部分</a:t>
            </a:r>
            <a:r>
              <a:rPr lang="en-US" altLang="zh-CN" sz="2000" dirty="0"/>
              <a:t>:</a:t>
            </a:r>
          </a:p>
          <a:p>
            <a:pPr marL="342900" indent="-342900">
              <a:lnSpc>
                <a:spcPct val="120000"/>
              </a:lnSpc>
              <a:buFont typeface="Arial" panose="020B0604020202020204" pitchFamily="34" charset="0"/>
              <a:buChar char="•"/>
            </a:pPr>
            <a:r>
              <a:rPr lang="zh-CN" altLang="en-US" sz="2000" dirty="0">
                <a:solidFill>
                  <a:srgbClr val="C00000"/>
                </a:solidFill>
              </a:rPr>
              <a:t>训练集</a:t>
            </a:r>
            <a:r>
              <a:rPr lang="en-US" altLang="zh-CN" sz="2000" dirty="0"/>
              <a:t>(Training Set)</a:t>
            </a:r>
            <a:r>
              <a:rPr lang="zh-CN" altLang="en-US" sz="2000" dirty="0"/>
              <a:t>：用来训练模型的样本（</a:t>
            </a:r>
            <a:r>
              <a:rPr lang="zh-CN" altLang="en-US" sz="2000" u="sng" dirty="0"/>
              <a:t>训练样本</a:t>
            </a:r>
            <a:r>
              <a:rPr lang="zh-CN" altLang="en-US" sz="2000" dirty="0"/>
              <a:t>）的集合</a:t>
            </a:r>
            <a:endParaRPr lang="en-US" altLang="zh-CN" sz="2000" dirty="0"/>
          </a:p>
          <a:p>
            <a:pPr marL="342900" indent="-342900">
              <a:lnSpc>
                <a:spcPct val="120000"/>
              </a:lnSpc>
              <a:buFont typeface="Arial" panose="020B0604020202020204" pitchFamily="34" charset="0"/>
              <a:buChar char="•"/>
            </a:pPr>
            <a:r>
              <a:rPr lang="zh-CN" altLang="en-US" sz="2000" dirty="0">
                <a:solidFill>
                  <a:srgbClr val="C00000"/>
                </a:solidFill>
              </a:rPr>
              <a:t>测试集</a:t>
            </a:r>
            <a:r>
              <a:rPr lang="en-US" altLang="zh-CN" sz="2000" dirty="0"/>
              <a:t>(Test Set)</a:t>
            </a:r>
            <a:r>
              <a:rPr lang="zh-CN" altLang="en-US" sz="2000" dirty="0"/>
              <a:t>：用来检验模型好坏的样本（</a:t>
            </a:r>
            <a:r>
              <a:rPr lang="zh-CN" altLang="en-US" sz="2000" u="sng" dirty="0"/>
              <a:t>测试样本</a:t>
            </a:r>
            <a:r>
              <a:rPr lang="zh-CN" altLang="en-US" sz="2000" dirty="0"/>
              <a:t>）的集合</a:t>
            </a:r>
            <a:endParaRPr lang="en" altLang="zh-CN" sz="2000" dirty="0"/>
          </a:p>
        </p:txBody>
      </p:sp>
      <mc:AlternateContent xmlns:mc="http://schemas.openxmlformats.org/markup-compatibility/2006" xmlns:a14="http://schemas.microsoft.com/office/drawing/2010/main">
        <mc:Choice Requires="a14">
          <p:sp>
            <p:nvSpPr>
              <p:cNvPr id="15" name="文本框 14">
                <a:extLst>
                  <a:ext uri="{FF2B5EF4-FFF2-40B4-BE49-F238E27FC236}">
                    <a16:creationId xmlns="" xmlns:a16="http://schemas.microsoft.com/office/drawing/2014/main" id="{22A5686C-DE9B-7240-952E-1BB4F88F5375}"/>
                  </a:ext>
                </a:extLst>
              </p:cNvPr>
              <p:cNvSpPr txBox="1"/>
              <p:nvPr/>
            </p:nvSpPr>
            <p:spPr>
              <a:xfrm>
                <a:off x="974805" y="4415375"/>
                <a:ext cx="5474120" cy="1328954"/>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我们通常用一个 𝐷 维向量</a:t>
                </a:r>
                <a14:m>
                  <m:oMath xmlns:m="http://schemas.openxmlformats.org/officeDocument/2006/math">
                    <m:r>
                      <a:rPr lang="zh-CN" altLang="en-US" sz="2000" i="1" dirty="0" smtClean="0">
                        <a:latin typeface="Cambria Math" panose="02040503050406030204" pitchFamily="18" charset="0"/>
                      </a:rPr>
                      <m:t>𝒙</m:t>
                    </m:r>
                    <m:r>
                      <a:rPr lang="en-US" altLang="zh-CN" sz="2000" i="1" dirty="0">
                        <a:latin typeface="Cambria Math" panose="02040503050406030204" pitchFamily="18" charset="0"/>
                      </a:rPr>
                      <m:t>=</m:t>
                    </m:r>
                    <m:sSup>
                      <m:sSupPr>
                        <m:ctrlPr>
                          <a:rPr lang="en-US" altLang="zh-CN" sz="2000" b="0" i="1" dirty="0" smtClean="0">
                            <a:latin typeface="Cambria Math" panose="02040503050406030204" pitchFamily="18" charset="0"/>
                          </a:rPr>
                        </m:ctrlPr>
                      </m:sSupPr>
                      <m:e>
                        <m:d>
                          <m:dPr>
                            <m:begChr m:val="["/>
                            <m:endChr m:val="]"/>
                            <m:ctrlPr>
                              <a:rPr lang="en-US" altLang="zh-CN" sz="2000" i="1" dirty="0">
                                <a:latin typeface="Cambria Math" panose="02040503050406030204" pitchFamily="18" charset="0"/>
                              </a:rPr>
                            </m:ctrlPr>
                          </m:dPr>
                          <m:e>
                            <m:sSub>
                              <m:sSubPr>
                                <m:ctrlPr>
                                  <a:rPr lang="en-US" altLang="zh-CN" sz="2000" b="0" i="1" dirty="0" smtClean="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1</m:t>
                                </m:r>
                              </m:sub>
                            </m:sSub>
                            <m:r>
                              <a:rPr lang="en-US" altLang="zh-CN" sz="2000" i="1" dirty="0">
                                <a:latin typeface="Cambria Math" panose="02040503050406030204" pitchFamily="18" charset="0"/>
                              </a:rPr>
                              <m:t>, </m:t>
                            </m:r>
                            <m:sSub>
                              <m:sSubPr>
                                <m:ctrlPr>
                                  <a:rPr lang="en-US" altLang="zh-CN" sz="2000" b="0" i="1" dirty="0" smtClean="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2</m:t>
                                </m:r>
                              </m:sub>
                            </m:sSub>
                            <m:r>
                              <a:rPr lang="en-US" altLang="zh-CN" sz="2000" i="1" dirty="0">
                                <a:latin typeface="Cambria Math" panose="02040503050406030204" pitchFamily="18" charset="0"/>
                              </a:rPr>
                              <m:t>, ⋯, </m:t>
                            </m:r>
                            <m:sSub>
                              <m:sSubPr>
                                <m:ctrlPr>
                                  <a:rPr lang="en-US" altLang="zh-CN" sz="2000" b="0" i="1" dirty="0" smtClean="0">
                                    <a:latin typeface="Cambria Math" panose="02040503050406030204" pitchFamily="18" charset="0"/>
                                  </a:rPr>
                                </m:ctrlPr>
                              </m:sSubPr>
                              <m:e>
                                <m:r>
                                  <a:rPr lang="en-US" altLang="zh-CN" sz="2000" i="1" dirty="0">
                                    <a:latin typeface="Cambria Math" panose="02040503050406030204" pitchFamily="18" charset="0"/>
                                  </a:rPr>
                                  <m:t>𝑥</m:t>
                                </m:r>
                              </m:e>
                              <m:sub>
                                <m:r>
                                  <a:rPr lang="en-US" altLang="zh-CN" sz="2000" i="1" dirty="0">
                                    <a:latin typeface="Cambria Math" panose="02040503050406030204" pitchFamily="18" charset="0"/>
                                  </a:rPr>
                                  <m:t>𝐷</m:t>
                                </m:r>
                              </m:sub>
                            </m:sSub>
                          </m:e>
                        </m:d>
                      </m:e>
                      <m:sup>
                        <m:r>
                          <m:rPr>
                            <m:sty m:val="p"/>
                          </m:rPr>
                          <a:rPr lang="en" altLang="zh-CN" sz="2000" i="0" dirty="0" smtClean="0">
                            <a:latin typeface="Cambria Math" panose="02040503050406030204" pitchFamily="18" charset="0"/>
                          </a:rPr>
                          <m:t>T</m:t>
                        </m:r>
                      </m:sup>
                    </m:sSup>
                  </m:oMath>
                </a14:m>
                <a:r>
                  <a:rPr lang="en" altLang="zh-CN" sz="2000" dirty="0"/>
                  <a:t> </a:t>
                </a:r>
                <a:r>
                  <a:rPr lang="zh-CN" altLang="en-US" sz="2000" dirty="0"/>
                  <a:t>表示一个西瓜的所有特征构成的向量，称为</a:t>
                </a:r>
                <a:r>
                  <a:rPr lang="zh-CN" altLang="en-US" sz="2000" dirty="0">
                    <a:solidFill>
                      <a:srgbClr val="C00000"/>
                    </a:solidFill>
                  </a:rPr>
                  <a:t>特征向量</a:t>
                </a:r>
                <a:r>
                  <a:rPr lang="en-US" altLang="zh-CN" sz="2000" dirty="0"/>
                  <a:t>(</a:t>
                </a:r>
                <a:r>
                  <a:rPr lang="en" altLang="zh-CN" sz="2000" dirty="0"/>
                  <a:t>Feature Vector)</a:t>
                </a:r>
                <a:r>
                  <a:rPr lang="zh-CN" altLang="en" sz="2000" dirty="0"/>
                  <a:t>，</a:t>
                </a:r>
                <a:r>
                  <a:rPr lang="zh-CN" altLang="en-US" sz="2000" dirty="0"/>
                  <a:t>其中每一维表示一个特征</a:t>
                </a:r>
                <a:endParaRPr lang="en-US" altLang="zh-CN" sz="2000" dirty="0"/>
              </a:p>
            </p:txBody>
          </p:sp>
        </mc:Choice>
        <mc:Fallback xmlns="">
          <p:sp>
            <p:nvSpPr>
              <p:cNvPr id="15" name="文本框 14">
                <a:extLst>
                  <a:ext uri="{FF2B5EF4-FFF2-40B4-BE49-F238E27FC236}">
                    <a16:creationId xmlns:a16="http://schemas.microsoft.com/office/drawing/2014/main" id="{22A5686C-DE9B-7240-952E-1BB4F88F5375}"/>
                  </a:ext>
                </a:extLst>
              </p:cNvPr>
              <p:cNvSpPr txBox="1">
                <a:spLocks noRot="1" noChangeAspect="1" noMove="1" noResize="1" noEditPoints="1" noAdjustHandles="1" noChangeArrowheads="1" noChangeShapeType="1" noTextEdit="1"/>
              </p:cNvSpPr>
              <p:nvPr/>
            </p:nvSpPr>
            <p:spPr>
              <a:xfrm>
                <a:off x="974805" y="4415375"/>
                <a:ext cx="5474120" cy="1328954"/>
              </a:xfrm>
              <a:prstGeom prst="rect">
                <a:avLst/>
              </a:prstGeom>
              <a:blipFill>
                <a:blip r:embed="rId2"/>
                <a:stretch>
                  <a:fillRect l="-926" t="-3774" b="-566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 xmlns:a16="http://schemas.microsoft.com/office/drawing/2014/main" id="{32DC35D8-1BC3-814C-B5C7-75F96718731E}"/>
                  </a:ext>
                </a:extLst>
              </p:cNvPr>
              <p:cNvSpPr txBox="1"/>
              <p:nvPr/>
            </p:nvSpPr>
            <p:spPr>
              <a:xfrm>
                <a:off x="2861631" y="5538505"/>
                <a:ext cx="3587293"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solidFill>
                      <a:srgbClr val="C00000"/>
                    </a:solidFill>
                  </a:rPr>
                  <a:t>标签</a:t>
                </a:r>
                <a:r>
                  <a:rPr lang="zh-CN" altLang="en-US" sz="2000" dirty="0"/>
                  <a:t>通常用标量</a:t>
                </a:r>
                <a14:m>
                  <m:oMath xmlns:m="http://schemas.openxmlformats.org/officeDocument/2006/math">
                    <m:r>
                      <a:rPr lang="zh-CN" altLang="en-US" sz="2000" i="1" dirty="0" smtClean="0">
                        <a:latin typeface="Cambria Math" panose="02040503050406030204" pitchFamily="18" charset="0"/>
                      </a:rPr>
                      <m:t>𝑦</m:t>
                    </m:r>
                  </m:oMath>
                </a14:m>
                <a:r>
                  <a:rPr lang="zh-CN" altLang="en-US" sz="2000" dirty="0"/>
                  <a:t>来表示</a:t>
                </a:r>
              </a:p>
            </p:txBody>
          </p:sp>
        </mc:Choice>
        <mc:Fallback xmlns="">
          <p:sp>
            <p:nvSpPr>
              <p:cNvPr id="17" name="文本框 16">
                <a:extLst>
                  <a:ext uri="{FF2B5EF4-FFF2-40B4-BE49-F238E27FC236}">
                    <a16:creationId xmlns:a16="http://schemas.microsoft.com/office/drawing/2014/main" id="{32DC35D8-1BC3-814C-B5C7-75F96718731E}"/>
                  </a:ext>
                </a:extLst>
              </p:cNvPr>
              <p:cNvSpPr txBox="1">
                <a:spLocks noRot="1" noChangeAspect="1" noMove="1" noResize="1" noEditPoints="1" noAdjustHandles="1" noChangeArrowheads="1" noChangeShapeType="1" noTextEdit="1"/>
              </p:cNvSpPr>
              <p:nvPr/>
            </p:nvSpPr>
            <p:spPr>
              <a:xfrm>
                <a:off x="2861631" y="5538505"/>
                <a:ext cx="3587293" cy="400110"/>
              </a:xfrm>
              <a:prstGeom prst="rect">
                <a:avLst/>
              </a:prstGeom>
              <a:blipFill>
                <a:blip r:embed="rId3"/>
                <a:stretch>
                  <a:fillRect l="-1413" t="-12500" b="-21875"/>
                </a:stretch>
              </a:blipFill>
            </p:spPr>
            <p:txBody>
              <a:bodyPr/>
              <a:lstStyle/>
              <a:p>
                <a:r>
                  <a:rPr lang="zh-CN" altLang="en-US">
                    <a:noFill/>
                  </a:rPr>
                  <a:t> </a:t>
                </a:r>
              </a:p>
            </p:txBody>
          </p:sp>
        </mc:Fallback>
      </mc:AlternateContent>
      <p:pic>
        <p:nvPicPr>
          <p:cNvPr id="18" name="图片 17">
            <a:extLst>
              <a:ext uri="{FF2B5EF4-FFF2-40B4-BE49-F238E27FC236}">
                <a16:creationId xmlns="" xmlns:a16="http://schemas.microsoft.com/office/drawing/2014/main" id="{CB800F24-7A1E-6747-A8FF-CF4569D26C20}"/>
              </a:ext>
            </a:extLst>
          </p:cNvPr>
          <p:cNvPicPr>
            <a:picLocks noChangeAspect="1"/>
          </p:cNvPicPr>
          <p:nvPr/>
        </p:nvPicPr>
        <p:blipFill>
          <a:blip r:embed="rId4"/>
          <a:stretch>
            <a:fillRect/>
          </a:stretch>
        </p:blipFill>
        <p:spPr>
          <a:xfrm>
            <a:off x="1454608" y="2442535"/>
            <a:ext cx="1016000" cy="1206500"/>
          </a:xfrm>
          <a:prstGeom prst="rect">
            <a:avLst/>
          </a:prstGeom>
        </p:spPr>
      </p:pic>
      <p:sp>
        <p:nvSpPr>
          <p:cNvPr id="19" name="灯片编号占位符 18">
            <a:extLst>
              <a:ext uri="{FF2B5EF4-FFF2-40B4-BE49-F238E27FC236}">
                <a16:creationId xmlns="" xmlns:a16="http://schemas.microsoft.com/office/drawing/2014/main" id="{E6C6DADF-D6A0-914C-860F-D01695FBE3E5}"/>
              </a:ext>
            </a:extLst>
          </p:cNvPr>
          <p:cNvSpPr>
            <a:spLocks noGrp="1"/>
          </p:cNvSpPr>
          <p:nvPr>
            <p:ph type="sldNum" sz="quarter" idx="12"/>
          </p:nvPr>
        </p:nvSpPr>
        <p:spPr/>
        <p:txBody>
          <a:bodyPr/>
          <a:lstStyle/>
          <a:p>
            <a:fld id="{2A5CA45D-1C57-0E40-B2E2-70663BF42DB7}" type="slidenum">
              <a:rPr kumimoji="1" lang="zh-CN" altLang="en-US" smtClean="0"/>
              <a:t>7</a:t>
            </a:fld>
            <a:endParaRPr kumimoji="1" lang="zh-CN" altLang="en-US"/>
          </a:p>
        </p:txBody>
      </p:sp>
    </p:spTree>
    <p:extLst>
      <p:ext uri="{BB962C8B-B14F-4D97-AF65-F5344CB8AC3E}">
        <p14:creationId xmlns:p14="http://schemas.microsoft.com/office/powerpoint/2010/main" val="283351314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125612D1-E6FB-E346-B1D9-52D4DFBFD777}"/>
              </a:ext>
            </a:extLst>
          </p:cNvPr>
          <p:cNvSpPr>
            <a:spLocks noGrp="1"/>
          </p:cNvSpPr>
          <p:nvPr>
            <p:ph type="title"/>
          </p:nvPr>
        </p:nvSpPr>
        <p:spPr/>
        <p:txBody>
          <a:bodyPr/>
          <a:lstStyle/>
          <a:p>
            <a:r>
              <a:rPr kumimoji="1" lang="zh-CN" altLang="en-US" dirty="0"/>
              <a:t>机器学习基本概念</a:t>
            </a:r>
          </a:p>
        </p:txBody>
      </p:sp>
      <p:sp>
        <p:nvSpPr>
          <p:cNvPr id="3" name="内容占位符 2">
            <a:extLst>
              <a:ext uri="{FF2B5EF4-FFF2-40B4-BE49-F238E27FC236}">
                <a16:creationId xmlns="" xmlns:a16="http://schemas.microsoft.com/office/drawing/2014/main" id="{8DE37B2B-1F2A-3441-80C4-B5F1EEA1B869}"/>
              </a:ext>
            </a:extLst>
          </p:cNvPr>
          <p:cNvSpPr>
            <a:spLocks noGrp="1"/>
          </p:cNvSpPr>
          <p:nvPr>
            <p:ph idx="1"/>
          </p:nvPr>
        </p:nvSpPr>
        <p:spPr>
          <a:xfrm>
            <a:off x="304800" y="1496174"/>
            <a:ext cx="2952750" cy="1128451"/>
          </a:xfrm>
        </p:spPr>
        <p:txBody>
          <a:bodyPr/>
          <a:lstStyle/>
          <a:p>
            <a:pPr>
              <a:lnSpc>
                <a:spcPct val="110000"/>
              </a:lnSpc>
            </a:pPr>
            <a:r>
              <a:rPr kumimoji="1" lang="zh-CN" altLang="en-US" dirty="0"/>
              <a:t>机器学习的内涵</a:t>
            </a:r>
          </a:p>
        </p:txBody>
      </p:sp>
      <p:pic>
        <p:nvPicPr>
          <p:cNvPr id="5" name="图片 4">
            <a:extLst>
              <a:ext uri="{FF2B5EF4-FFF2-40B4-BE49-F238E27FC236}">
                <a16:creationId xmlns="" xmlns:a16="http://schemas.microsoft.com/office/drawing/2014/main" id="{F99CE5B2-28CE-4C44-BC2C-056AE7BDD6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1" y="2610211"/>
            <a:ext cx="7763537" cy="226800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 xmlns:a16="http://schemas.microsoft.com/office/drawing/2014/main" id="{9B92BC16-ABA4-D94B-815B-3ECA3A375FC7}"/>
                  </a:ext>
                </a:extLst>
              </p:cNvPr>
              <p:cNvSpPr txBox="1"/>
              <p:nvPr/>
            </p:nvSpPr>
            <p:spPr>
              <a:xfrm>
                <a:off x="2130010" y="4878211"/>
                <a:ext cx="2719136" cy="1015663"/>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solidFill>
                      <a:srgbClr val="C00000"/>
                    </a:solidFill>
                  </a:rPr>
                  <a:t>独立同分布</a:t>
                </a:r>
                <a:r>
                  <a:rPr lang="zh-CN" altLang="en-US" sz="2000" dirty="0"/>
                  <a:t> </a:t>
                </a:r>
                <a:r>
                  <a:rPr lang="en-US" altLang="zh-CN" sz="2000" dirty="0"/>
                  <a:t>(IID)</a:t>
                </a:r>
              </a:p>
              <a:p>
                <a:r>
                  <a:rPr lang="zh-CN" altLang="en-US" sz="2000" dirty="0"/>
                  <a:t>样本独立地从相同的数据分布</a:t>
                </a:r>
                <a14:m>
                  <m:oMath xmlns:m="http://schemas.openxmlformats.org/officeDocument/2006/math">
                    <m:r>
                      <a:rPr lang="en-US" altLang="zh-CN" sz="2000" i="1" dirty="0">
                        <a:latin typeface="Cambria Math" panose="02040503050406030204" pitchFamily="18" charset="0"/>
                      </a:rPr>
                      <m:t>𝑝</m:t>
                    </m:r>
                    <m:d>
                      <m:dPr>
                        <m:ctrlPr>
                          <a:rPr lang="en-US" altLang="zh-CN" sz="2000" i="1" dirty="0">
                            <a:latin typeface="Cambria Math" panose="02040503050406030204" pitchFamily="18" charset="0"/>
                          </a:rPr>
                        </m:ctrlPr>
                      </m:dPr>
                      <m:e>
                        <m:r>
                          <a:rPr lang="en-US" altLang="zh-CN" sz="2000" b="1" i="1" dirty="0">
                            <a:latin typeface="Cambria Math" panose="02040503050406030204" pitchFamily="18" charset="0"/>
                          </a:rPr>
                          <m:t>𝒙</m:t>
                        </m:r>
                        <m:r>
                          <a:rPr lang="en-US" altLang="zh-CN" sz="2000" i="1" dirty="0">
                            <a:latin typeface="Cambria Math" panose="02040503050406030204" pitchFamily="18" charset="0"/>
                          </a:rPr>
                          <m:t>,</m:t>
                        </m:r>
                        <m:r>
                          <a:rPr lang="en-US" altLang="zh-CN" sz="2000" i="1" dirty="0">
                            <a:latin typeface="Cambria Math" panose="02040503050406030204" pitchFamily="18" charset="0"/>
                          </a:rPr>
                          <m:t>𝑦</m:t>
                        </m:r>
                      </m:e>
                    </m:d>
                  </m:oMath>
                </a14:m>
                <a:r>
                  <a:rPr lang="zh-CN" altLang="en-US" sz="2000" dirty="0"/>
                  <a:t>中抽取</a:t>
                </a:r>
              </a:p>
            </p:txBody>
          </p:sp>
        </mc:Choice>
        <mc:Fallback xmlns="">
          <p:sp>
            <p:nvSpPr>
              <p:cNvPr id="6" name="文本框 5">
                <a:extLst>
                  <a:ext uri="{FF2B5EF4-FFF2-40B4-BE49-F238E27FC236}">
                    <a16:creationId xmlns:a16="http://schemas.microsoft.com/office/drawing/2014/main" id="{9B92BC16-ABA4-D94B-815B-3ECA3A375FC7}"/>
                  </a:ext>
                </a:extLst>
              </p:cNvPr>
              <p:cNvSpPr txBox="1">
                <a:spLocks noRot="1" noChangeAspect="1" noMove="1" noResize="1" noEditPoints="1" noAdjustHandles="1" noChangeArrowheads="1" noChangeShapeType="1" noTextEdit="1"/>
              </p:cNvSpPr>
              <p:nvPr/>
            </p:nvSpPr>
            <p:spPr>
              <a:xfrm>
                <a:off x="2130010" y="4878211"/>
                <a:ext cx="2719136" cy="1015663"/>
              </a:xfrm>
              <a:prstGeom prst="rect">
                <a:avLst/>
              </a:prstGeom>
              <a:blipFill>
                <a:blip r:embed="rId4"/>
                <a:stretch>
                  <a:fillRect l="-2326" t="-4938" r="-1860" b="-740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 xmlns:a16="http://schemas.microsoft.com/office/drawing/2014/main" id="{D4C0312E-7ADA-F54D-8833-4A11E03166F5}"/>
                  </a:ext>
                </a:extLst>
              </p:cNvPr>
              <p:cNvSpPr txBox="1"/>
              <p:nvPr/>
            </p:nvSpPr>
            <p:spPr>
              <a:xfrm>
                <a:off x="3149847" y="1586039"/>
                <a:ext cx="6924174" cy="1015663"/>
              </a:xfrm>
              <a:prstGeom prst="rect">
                <a:avLst/>
              </a:prstGeom>
              <a:noFill/>
            </p:spPr>
            <p:txBody>
              <a:bodyPr wrap="square">
                <a:spAutoFit/>
              </a:bodyPr>
              <a:lstStyle/>
              <a:p>
                <a:pPr marL="285750" indent="-285750">
                  <a:buFont typeface="Arial" panose="020B0604020202020204" pitchFamily="34" charset="0"/>
                  <a:buChar char="•"/>
                </a:pPr>
                <a:r>
                  <a:rPr lang="zh-CN" altLang="en-US" sz="2000" dirty="0">
                    <a:solidFill>
                      <a:srgbClr val="141413"/>
                    </a:solidFill>
                    <a:effectLst/>
                    <a:latin typeface="Times" pitchFamily="2" charset="0"/>
                  </a:rPr>
                  <a:t>我们希望让计算机从一个函数集合</a:t>
                </a:r>
                <a14:m>
                  <m:oMath xmlns:m="http://schemas.openxmlformats.org/officeDocument/2006/math">
                    <m:r>
                      <a:rPr lang="en" altLang="zh-CN" sz="2000" i="1" dirty="0" smtClean="0">
                        <a:solidFill>
                          <a:srgbClr val="141413"/>
                        </a:solidFill>
                        <a:effectLst/>
                        <a:latin typeface="Cambria Math" panose="02040503050406030204" pitchFamily="18" charset="0"/>
                      </a:rPr>
                      <m:t>𝐹</m:t>
                    </m:r>
                    <m:r>
                      <a:rPr lang="en" altLang="zh-CN" sz="2000" i="1" dirty="0" smtClean="0">
                        <a:solidFill>
                          <a:srgbClr val="141413"/>
                        </a:solidFill>
                        <a:effectLst/>
                        <a:latin typeface="Cambria Math" panose="02040503050406030204" pitchFamily="18" charset="0"/>
                      </a:rPr>
                      <m:t> = {</m:t>
                    </m:r>
                    <m:r>
                      <a:rPr lang="en" altLang="zh-CN" sz="2000" i="1" dirty="0">
                        <a:solidFill>
                          <a:srgbClr val="141413"/>
                        </a:solidFill>
                        <a:effectLst/>
                        <a:latin typeface="Cambria Math" panose="02040503050406030204" pitchFamily="18" charset="0"/>
                      </a:rPr>
                      <m:t>𝑓</m:t>
                    </m:r>
                    <m:r>
                      <a:rPr lang="en" altLang="zh-CN" sz="2000" i="1" dirty="0">
                        <a:solidFill>
                          <a:srgbClr val="141413"/>
                        </a:solidFill>
                        <a:effectLst/>
                        <a:latin typeface="Cambria Math" panose="02040503050406030204" pitchFamily="18" charset="0"/>
                      </a:rPr>
                      <m:t>1(</m:t>
                    </m:r>
                    <m:r>
                      <a:rPr lang="en" altLang="zh-CN" sz="2000" i="1" dirty="0">
                        <a:solidFill>
                          <a:srgbClr val="141413"/>
                        </a:solidFill>
                        <a:effectLst/>
                        <a:latin typeface="Cambria Math" panose="02040503050406030204" pitchFamily="18" charset="0"/>
                      </a:rPr>
                      <m:t>𝒙</m:t>
                    </m:r>
                    <m:r>
                      <a:rPr lang="en" altLang="zh-CN" sz="2000" i="1" dirty="0">
                        <a:solidFill>
                          <a:srgbClr val="141413"/>
                        </a:solidFill>
                        <a:effectLst/>
                        <a:latin typeface="Cambria Math" panose="02040503050406030204" pitchFamily="18" charset="0"/>
                      </a:rPr>
                      <m:t>), </m:t>
                    </m:r>
                    <m:r>
                      <a:rPr lang="en" altLang="zh-CN" sz="2000" i="1" dirty="0">
                        <a:solidFill>
                          <a:srgbClr val="141413"/>
                        </a:solidFill>
                        <a:effectLst/>
                        <a:latin typeface="Cambria Math" panose="02040503050406030204" pitchFamily="18" charset="0"/>
                      </a:rPr>
                      <m:t>𝑓</m:t>
                    </m:r>
                    <m:r>
                      <a:rPr lang="en" altLang="zh-CN" sz="2000" i="1" dirty="0">
                        <a:solidFill>
                          <a:srgbClr val="141413"/>
                        </a:solidFill>
                        <a:effectLst/>
                        <a:latin typeface="Cambria Math" panose="02040503050406030204" pitchFamily="18" charset="0"/>
                      </a:rPr>
                      <m:t>2(</m:t>
                    </m:r>
                    <m:r>
                      <a:rPr lang="en" altLang="zh-CN" sz="2000" i="1" dirty="0">
                        <a:solidFill>
                          <a:srgbClr val="141413"/>
                        </a:solidFill>
                        <a:effectLst/>
                        <a:latin typeface="Cambria Math" panose="02040503050406030204" pitchFamily="18" charset="0"/>
                      </a:rPr>
                      <m:t>𝒙</m:t>
                    </m:r>
                    <m:r>
                      <a:rPr lang="en" altLang="zh-CN" sz="2000" i="1" dirty="0">
                        <a:solidFill>
                          <a:srgbClr val="141413"/>
                        </a:solidFill>
                        <a:effectLst/>
                        <a:latin typeface="Cambria Math" panose="02040503050406030204" pitchFamily="18" charset="0"/>
                      </a:rPr>
                      <m:t>), ⋯}</m:t>
                    </m:r>
                  </m:oMath>
                </a14:m>
                <a:r>
                  <a:rPr lang="en" altLang="zh-CN" sz="2000" dirty="0">
                    <a:solidFill>
                      <a:srgbClr val="141413"/>
                    </a:solidFill>
                    <a:effectLst/>
                    <a:latin typeface="Times" pitchFamily="2" charset="0"/>
                  </a:rPr>
                  <a:t> </a:t>
                </a:r>
                <a:r>
                  <a:rPr lang="zh-CN" altLang="en-US" sz="2000" dirty="0">
                    <a:solidFill>
                      <a:srgbClr val="141413"/>
                    </a:solidFill>
                    <a:effectLst/>
                    <a:latin typeface="Times" pitchFamily="2" charset="0"/>
                  </a:rPr>
                  <a:t>中自动寻找一个“最优”的</a:t>
                </a:r>
                <a:r>
                  <a:rPr lang="zh-CN" altLang="en-US" sz="2000" dirty="0">
                    <a:solidFill>
                      <a:srgbClr val="A53A2F"/>
                    </a:solidFill>
                    <a:effectLst/>
                    <a:latin typeface="Times" pitchFamily="2" charset="0"/>
                  </a:rPr>
                  <a:t>函数</a:t>
                </a:r>
                <a14:m>
                  <m:oMath xmlns:m="http://schemas.openxmlformats.org/officeDocument/2006/math">
                    <m:sSup>
                      <m:sSupPr>
                        <m:ctrlPr>
                          <a:rPr lang="en-US" altLang="zh-CN" sz="2000" b="0" i="1" dirty="0" smtClean="0">
                            <a:solidFill>
                              <a:srgbClr val="C00000"/>
                            </a:solidFill>
                            <a:effectLst/>
                            <a:latin typeface="Cambria Math" panose="02040503050406030204" pitchFamily="18" charset="0"/>
                          </a:rPr>
                        </m:ctrlPr>
                      </m:sSupPr>
                      <m:e>
                        <m:r>
                          <a:rPr lang="zh-CN" altLang="en-US" sz="2000" i="1" dirty="0" smtClean="0">
                            <a:solidFill>
                              <a:srgbClr val="C00000"/>
                            </a:solidFill>
                            <a:effectLst/>
                            <a:latin typeface="Cambria Math" panose="02040503050406030204" pitchFamily="18" charset="0"/>
                          </a:rPr>
                          <m:t>𝑓</m:t>
                        </m:r>
                      </m:e>
                      <m:sup>
                        <m:r>
                          <a:rPr lang="zh-CN" altLang="en-US" sz="2000" i="1" dirty="0" smtClean="0">
                            <a:solidFill>
                              <a:srgbClr val="C00000"/>
                            </a:solidFill>
                            <a:effectLst/>
                            <a:latin typeface="Cambria Math" panose="02040503050406030204" pitchFamily="18" charset="0"/>
                          </a:rPr>
                          <m:t>∗</m:t>
                        </m:r>
                      </m:sup>
                    </m:sSup>
                    <m:r>
                      <a:rPr lang="en-US" altLang="zh-CN" sz="2000" i="1" dirty="0">
                        <a:solidFill>
                          <a:srgbClr val="C00000"/>
                        </a:solidFill>
                        <a:effectLst/>
                        <a:latin typeface="Cambria Math" panose="02040503050406030204" pitchFamily="18" charset="0"/>
                      </a:rPr>
                      <m:t>(</m:t>
                    </m:r>
                    <m:r>
                      <a:rPr lang="en-US" altLang="zh-CN" sz="2000" i="1" dirty="0">
                        <a:solidFill>
                          <a:srgbClr val="C00000"/>
                        </a:solidFill>
                        <a:effectLst/>
                        <a:latin typeface="Cambria Math" panose="02040503050406030204" pitchFamily="18" charset="0"/>
                      </a:rPr>
                      <m:t>𝒙</m:t>
                    </m:r>
                    <m:r>
                      <a:rPr lang="en-US" altLang="zh-CN" sz="2000" i="1" dirty="0">
                        <a:solidFill>
                          <a:srgbClr val="C00000"/>
                        </a:solidFill>
                        <a:effectLst/>
                        <a:latin typeface="Cambria Math" panose="02040503050406030204" pitchFamily="18" charset="0"/>
                      </a:rPr>
                      <m:t>)</m:t>
                    </m:r>
                  </m:oMath>
                </a14:m>
                <a:r>
                  <a:rPr lang="en-US" altLang="zh-CN" sz="2000" dirty="0">
                    <a:solidFill>
                      <a:srgbClr val="C00000"/>
                    </a:solidFill>
                    <a:effectLst/>
                    <a:latin typeface="Times" pitchFamily="2" charset="0"/>
                  </a:rPr>
                  <a:t> </a:t>
                </a:r>
                <a:r>
                  <a:rPr lang="zh-CN" altLang="en-US" sz="2000" dirty="0">
                    <a:solidFill>
                      <a:srgbClr val="141413"/>
                    </a:solidFill>
                    <a:effectLst/>
                    <a:latin typeface="Times" pitchFamily="2" charset="0"/>
                  </a:rPr>
                  <a:t>来近似每个样本的特征向量</a:t>
                </a:r>
                <a14:m>
                  <m:oMath xmlns:m="http://schemas.openxmlformats.org/officeDocument/2006/math">
                    <m:r>
                      <a:rPr lang="zh-CN" altLang="en-US" sz="2000" i="1" dirty="0" smtClean="0">
                        <a:solidFill>
                          <a:srgbClr val="141413"/>
                        </a:solidFill>
                        <a:effectLst/>
                        <a:latin typeface="Cambria Math" panose="02040503050406030204" pitchFamily="18" charset="0"/>
                      </a:rPr>
                      <m:t> </m:t>
                    </m:r>
                    <m:r>
                      <a:rPr lang="zh-CN" altLang="en-US" sz="2000" i="1" dirty="0" smtClean="0">
                        <a:solidFill>
                          <a:srgbClr val="141413"/>
                        </a:solidFill>
                        <a:effectLst/>
                        <a:latin typeface="Cambria Math" panose="02040503050406030204" pitchFamily="18" charset="0"/>
                      </a:rPr>
                      <m:t>𝒙</m:t>
                    </m:r>
                  </m:oMath>
                </a14:m>
                <a:r>
                  <a:rPr lang="zh-CN" altLang="en-US" sz="2000" dirty="0">
                    <a:solidFill>
                      <a:srgbClr val="141413"/>
                    </a:solidFill>
                    <a:effectLst/>
                    <a:latin typeface="Times" pitchFamily="2" charset="0"/>
                  </a:rPr>
                  <a:t> 和标签 </a:t>
                </a:r>
                <a14:m>
                  <m:oMath xmlns:m="http://schemas.openxmlformats.org/officeDocument/2006/math">
                    <m:r>
                      <a:rPr lang="zh-CN" altLang="en-US" sz="2000" i="1" dirty="0" smtClean="0">
                        <a:solidFill>
                          <a:srgbClr val="141413"/>
                        </a:solidFill>
                        <a:effectLst/>
                        <a:latin typeface="Cambria Math" panose="02040503050406030204" pitchFamily="18" charset="0"/>
                      </a:rPr>
                      <m:t>𝑦</m:t>
                    </m:r>
                  </m:oMath>
                </a14:m>
                <a:r>
                  <a:rPr lang="zh-CN" altLang="en-US" sz="2000" dirty="0">
                    <a:solidFill>
                      <a:srgbClr val="141413"/>
                    </a:solidFill>
                    <a:effectLst/>
                    <a:latin typeface="Times" pitchFamily="2" charset="0"/>
                  </a:rPr>
                  <a:t> 之间的真实映射关系</a:t>
                </a:r>
                <a:endParaRPr lang="en-US" altLang="zh-CN" sz="2000" dirty="0">
                  <a:solidFill>
                    <a:srgbClr val="141413"/>
                  </a:solidFill>
                  <a:effectLst/>
                  <a:latin typeface="Times" pitchFamily="2" charset="0"/>
                </a:endParaRPr>
              </a:p>
            </p:txBody>
          </p:sp>
        </mc:Choice>
        <mc:Fallback xmlns="">
          <p:sp>
            <p:nvSpPr>
              <p:cNvPr id="8" name="文本框 7">
                <a:extLst>
                  <a:ext uri="{FF2B5EF4-FFF2-40B4-BE49-F238E27FC236}">
                    <a16:creationId xmlns:a16="http://schemas.microsoft.com/office/drawing/2014/main" id="{D4C0312E-7ADA-F54D-8833-4A11E03166F5}"/>
                  </a:ext>
                </a:extLst>
              </p:cNvPr>
              <p:cNvSpPr txBox="1">
                <a:spLocks noRot="1" noChangeAspect="1" noMove="1" noResize="1" noEditPoints="1" noAdjustHandles="1" noChangeArrowheads="1" noChangeShapeType="1" noTextEdit="1"/>
              </p:cNvSpPr>
              <p:nvPr/>
            </p:nvSpPr>
            <p:spPr>
              <a:xfrm>
                <a:off x="3149847" y="1586039"/>
                <a:ext cx="6924174" cy="1015663"/>
              </a:xfrm>
              <a:prstGeom prst="rect">
                <a:avLst/>
              </a:prstGeom>
              <a:blipFill>
                <a:blip r:embed="rId5"/>
                <a:stretch>
                  <a:fillRect l="-916" t="-4938" b="-7407"/>
                </a:stretch>
              </a:blipFill>
            </p:spPr>
            <p:txBody>
              <a:bodyPr/>
              <a:lstStyle/>
              <a:p>
                <a:r>
                  <a:rPr lang="zh-CN" altLang="en-US">
                    <a:noFill/>
                  </a:rPr>
                  <a:t> </a:t>
                </a:r>
              </a:p>
            </p:txBody>
          </p:sp>
        </mc:Fallback>
      </mc:AlternateContent>
      <p:sp>
        <p:nvSpPr>
          <p:cNvPr id="9" name="文本框 8">
            <a:extLst>
              <a:ext uri="{FF2B5EF4-FFF2-40B4-BE49-F238E27FC236}">
                <a16:creationId xmlns="" xmlns:a16="http://schemas.microsoft.com/office/drawing/2014/main" id="{02E96EE2-F7A7-F04A-92BD-A19DABEAAABD}"/>
              </a:ext>
            </a:extLst>
          </p:cNvPr>
          <p:cNvSpPr txBox="1"/>
          <p:nvPr/>
        </p:nvSpPr>
        <p:spPr>
          <a:xfrm>
            <a:off x="9364162" y="2701232"/>
            <a:ext cx="1849270" cy="1015663"/>
          </a:xfrm>
          <a:prstGeom prst="rect">
            <a:avLst/>
          </a:prstGeom>
          <a:noFill/>
        </p:spPr>
        <p:txBody>
          <a:bodyPr wrap="square">
            <a:spAutoFit/>
          </a:bodyPr>
          <a:lstStyle/>
          <a:p>
            <a:pPr marL="285750" indent="-285750">
              <a:buFont typeface="Arial" panose="020B0604020202020204" pitchFamily="34" charset="0"/>
              <a:buChar char="•"/>
            </a:pPr>
            <a:r>
              <a:rPr lang="zh-CN" altLang="en-US" sz="2000" dirty="0">
                <a:solidFill>
                  <a:srgbClr val="C00000"/>
                </a:solidFill>
                <a:latin typeface="Times" pitchFamily="2" charset="0"/>
              </a:rPr>
              <a:t>预测</a:t>
            </a:r>
            <a:r>
              <a:rPr lang="zh-CN" altLang="en-US" sz="2000" dirty="0">
                <a:solidFill>
                  <a:srgbClr val="141413"/>
                </a:solidFill>
                <a:latin typeface="Times" pitchFamily="2" charset="0"/>
              </a:rPr>
              <a:t>标签的值或者标签的条件概率</a:t>
            </a:r>
            <a:endParaRPr lang="en-US" altLang="zh-CN" sz="2000" dirty="0">
              <a:solidFill>
                <a:srgbClr val="141413"/>
              </a:solidFill>
              <a:effectLst/>
              <a:latin typeface="Times" pitchFamily="2" charset="0"/>
            </a:endParaRPr>
          </a:p>
        </p:txBody>
      </p:sp>
      <mc:AlternateContent xmlns:mc="http://schemas.openxmlformats.org/markup-compatibility/2006" xmlns:a14="http://schemas.microsoft.com/office/drawing/2010/main">
        <mc:Choice Requires="a14">
          <p:sp>
            <p:nvSpPr>
              <p:cNvPr id="11" name="文本框 10">
                <a:extLst>
                  <a:ext uri="{FF2B5EF4-FFF2-40B4-BE49-F238E27FC236}">
                    <a16:creationId xmlns="" xmlns:a16="http://schemas.microsoft.com/office/drawing/2014/main" id="{0331566E-E1AB-D344-9A0E-AF1D89C5B7E3}"/>
                  </a:ext>
                </a:extLst>
              </p:cNvPr>
              <p:cNvSpPr txBox="1"/>
              <p:nvPr/>
            </p:nvSpPr>
            <p:spPr>
              <a:xfrm>
                <a:off x="5542547" y="4951407"/>
                <a:ext cx="6464969" cy="1092735"/>
              </a:xfrm>
              <a:prstGeom prst="rect">
                <a:avLst/>
              </a:prstGeom>
              <a:noFill/>
            </p:spPr>
            <p:txBody>
              <a:bodyPr wrap="square">
                <a:spAutoFit/>
              </a:bodyPr>
              <a:lstStyle/>
              <a:p>
                <a:pPr marL="342900" indent="-342900">
                  <a:lnSpc>
                    <a:spcPct val="110000"/>
                  </a:lnSpc>
                  <a:buFont typeface="Arial" panose="020B0604020202020204" pitchFamily="34" charset="0"/>
                  <a:buChar char="•"/>
                </a:pPr>
                <a:r>
                  <a:rPr lang="zh-CN" altLang="en-US" sz="2000" dirty="0">
                    <a:solidFill>
                      <a:schemeClr val="tx1"/>
                    </a:solidFill>
                    <a:effectLst/>
                    <a:latin typeface="Times" pitchFamily="2" charset="0"/>
                  </a:rPr>
                  <a:t>寻找最优函数</a:t>
                </a:r>
                <a14:m>
                  <m:oMath xmlns:m="http://schemas.openxmlformats.org/officeDocument/2006/math">
                    <m:sSup>
                      <m:sSupPr>
                        <m:ctrlPr>
                          <a:rPr lang="en-US" altLang="zh-CN" sz="2000" b="0" i="1" dirty="0" smtClean="0">
                            <a:solidFill>
                              <a:schemeClr val="tx1"/>
                            </a:solidFill>
                            <a:effectLst/>
                            <a:latin typeface="Cambria Math" panose="02040503050406030204" pitchFamily="18" charset="0"/>
                          </a:rPr>
                        </m:ctrlPr>
                      </m:sSupPr>
                      <m:e>
                        <m:r>
                          <a:rPr lang="zh-CN" altLang="en-US" sz="2000" i="1" dirty="0" smtClean="0">
                            <a:solidFill>
                              <a:schemeClr val="tx1"/>
                            </a:solidFill>
                            <a:effectLst/>
                            <a:latin typeface="Cambria Math" panose="02040503050406030204" pitchFamily="18" charset="0"/>
                          </a:rPr>
                          <m:t>𝑓</m:t>
                        </m:r>
                      </m:e>
                      <m:sup>
                        <m:r>
                          <a:rPr lang="zh-CN" altLang="en-US" sz="2000" i="1" dirty="0" smtClean="0">
                            <a:solidFill>
                              <a:schemeClr val="tx1"/>
                            </a:solidFill>
                            <a:effectLst/>
                            <a:latin typeface="Cambria Math" panose="02040503050406030204" pitchFamily="18" charset="0"/>
                          </a:rPr>
                          <m:t>∗</m:t>
                        </m:r>
                      </m:sup>
                    </m:sSup>
                    <m:r>
                      <a:rPr lang="en-US" altLang="zh-CN" sz="2000" i="1" dirty="0">
                        <a:solidFill>
                          <a:schemeClr val="tx1"/>
                        </a:solidFill>
                        <a:effectLst/>
                        <a:latin typeface="Cambria Math" panose="02040503050406030204" pitchFamily="18" charset="0"/>
                      </a:rPr>
                      <m:t>(</m:t>
                    </m:r>
                    <m:r>
                      <a:rPr lang="en-US" altLang="zh-CN" sz="2000" i="1" dirty="0">
                        <a:solidFill>
                          <a:schemeClr val="tx1"/>
                        </a:solidFill>
                        <a:effectLst/>
                        <a:latin typeface="Cambria Math" panose="02040503050406030204" pitchFamily="18" charset="0"/>
                      </a:rPr>
                      <m:t>𝒙</m:t>
                    </m:r>
                    <m:r>
                      <a:rPr lang="en-US" altLang="zh-CN" sz="2000" i="1" dirty="0">
                        <a:solidFill>
                          <a:schemeClr val="tx1"/>
                        </a:solidFill>
                        <a:effectLst/>
                        <a:latin typeface="Cambria Math" panose="02040503050406030204" pitchFamily="18" charset="0"/>
                      </a:rPr>
                      <m:t>)</m:t>
                    </m:r>
                  </m:oMath>
                </a14:m>
                <a:r>
                  <a:rPr lang="en-US" altLang="zh-CN" sz="2000" dirty="0">
                    <a:solidFill>
                      <a:schemeClr val="tx1"/>
                    </a:solidFill>
                    <a:effectLst/>
                    <a:latin typeface="Times" pitchFamily="2" charset="0"/>
                  </a:rPr>
                  <a:t> </a:t>
                </a:r>
                <a:r>
                  <a:rPr lang="zh-CN" altLang="en-US" sz="2000" dirty="0">
                    <a:solidFill>
                      <a:schemeClr val="tx1"/>
                    </a:solidFill>
                    <a:effectLst/>
                    <a:latin typeface="Times" pitchFamily="2" charset="0"/>
                  </a:rPr>
                  <a:t>是机器学习的关键任务</a:t>
                </a:r>
                <a:endParaRPr lang="en-US" altLang="zh-CN" sz="2000" dirty="0">
                  <a:solidFill>
                    <a:schemeClr val="tx1"/>
                  </a:solidFill>
                  <a:effectLst/>
                  <a:latin typeface="Times" pitchFamily="2" charset="0"/>
                </a:endParaRPr>
              </a:p>
              <a:p>
                <a:pPr marL="800100" lvl="1" indent="-342900">
                  <a:lnSpc>
                    <a:spcPct val="110000"/>
                  </a:lnSpc>
                  <a:buFont typeface="Arial" panose="020B0604020202020204" pitchFamily="34" charset="0"/>
                  <a:buChar char="•"/>
                </a:pPr>
                <a:r>
                  <a:rPr lang="zh-CN" altLang="en-US" sz="2000" dirty="0">
                    <a:latin typeface="Times" pitchFamily="2" charset="0"/>
                  </a:rPr>
                  <a:t>通过</a:t>
                </a:r>
                <a:r>
                  <a:rPr lang="zh-CN" altLang="en-US" sz="2000" dirty="0">
                    <a:solidFill>
                      <a:srgbClr val="C00000"/>
                    </a:solidFill>
                    <a:latin typeface="Times" pitchFamily="2" charset="0"/>
                  </a:rPr>
                  <a:t>学习算法</a:t>
                </a:r>
                <a:r>
                  <a:rPr lang="en-US" altLang="zh-CN" sz="2000" dirty="0">
                    <a:latin typeface="Times" pitchFamily="2" charset="0"/>
                  </a:rPr>
                  <a:t>(Learning Algorithm)</a:t>
                </a:r>
                <a14:m>
                  <m:oMath xmlns:m="http://schemas.openxmlformats.org/officeDocument/2006/math">
                    <m:r>
                      <a:rPr lang="en-US" altLang="zh-CN" sz="2000" b="0" i="1" smtClean="0">
                        <a:latin typeface="Cambria Math" panose="02040503050406030204" pitchFamily="18" charset="0"/>
                      </a:rPr>
                      <m:t>𝒜</m:t>
                    </m:r>
                  </m:oMath>
                </a14:m>
                <a:r>
                  <a:rPr lang="zh-CN" altLang="en-US" sz="2000" dirty="0">
                    <a:latin typeface="Times" pitchFamily="2" charset="0"/>
                  </a:rPr>
                  <a:t>来完成</a:t>
                </a:r>
                <a:endParaRPr lang="en-US" altLang="zh-CN" sz="2000" dirty="0">
                  <a:latin typeface="Times" pitchFamily="2" charset="0"/>
                </a:endParaRPr>
              </a:p>
              <a:p>
                <a:pPr marL="342900" indent="-342900">
                  <a:lnSpc>
                    <a:spcPct val="110000"/>
                  </a:lnSpc>
                  <a:buFont typeface="Arial" panose="020B0604020202020204" pitchFamily="34" charset="0"/>
                  <a:buChar char="•"/>
                </a:pPr>
                <a:r>
                  <a:rPr lang="zh-CN" altLang="en-US" sz="2000" dirty="0">
                    <a:latin typeface="Times" pitchFamily="2" charset="0"/>
                  </a:rPr>
                  <a:t>这个寻找过程通常称为</a:t>
                </a:r>
                <a:r>
                  <a:rPr lang="zh-CN" altLang="en-US" sz="2000" dirty="0">
                    <a:solidFill>
                      <a:srgbClr val="C00000"/>
                    </a:solidFill>
                    <a:latin typeface="Times" pitchFamily="2" charset="0"/>
                  </a:rPr>
                  <a:t>学习</a:t>
                </a:r>
                <a:r>
                  <a:rPr lang="en-US" altLang="zh-CN" sz="2000" dirty="0">
                    <a:latin typeface="Times" pitchFamily="2" charset="0"/>
                  </a:rPr>
                  <a:t>(Learning)</a:t>
                </a:r>
                <a:r>
                  <a:rPr lang="zh-CN" altLang="en-US" sz="2000" dirty="0">
                    <a:latin typeface="Times" pitchFamily="2" charset="0"/>
                  </a:rPr>
                  <a:t>或</a:t>
                </a:r>
                <a:r>
                  <a:rPr lang="zh-CN" altLang="en-US" sz="2000" dirty="0">
                    <a:solidFill>
                      <a:srgbClr val="C00000"/>
                    </a:solidFill>
                    <a:latin typeface="Times" pitchFamily="2" charset="0"/>
                  </a:rPr>
                  <a:t>训练</a:t>
                </a:r>
                <a:r>
                  <a:rPr lang="en-US" altLang="zh-CN" sz="2000" dirty="0">
                    <a:latin typeface="Times" pitchFamily="2" charset="0"/>
                  </a:rPr>
                  <a:t>(Training)</a:t>
                </a:r>
                <a:endParaRPr lang="zh-CN" altLang="en-US" sz="2000" dirty="0">
                  <a:solidFill>
                    <a:schemeClr val="tx1"/>
                  </a:solidFill>
                </a:endParaRPr>
              </a:p>
            </p:txBody>
          </p:sp>
        </mc:Choice>
        <mc:Fallback xmlns="">
          <p:sp>
            <p:nvSpPr>
              <p:cNvPr id="11" name="文本框 10">
                <a:extLst>
                  <a:ext uri="{FF2B5EF4-FFF2-40B4-BE49-F238E27FC236}">
                    <a16:creationId xmlns:a16="http://schemas.microsoft.com/office/drawing/2014/main" id="{0331566E-E1AB-D344-9A0E-AF1D89C5B7E3}"/>
                  </a:ext>
                </a:extLst>
              </p:cNvPr>
              <p:cNvSpPr txBox="1">
                <a:spLocks noRot="1" noChangeAspect="1" noMove="1" noResize="1" noEditPoints="1" noAdjustHandles="1" noChangeArrowheads="1" noChangeShapeType="1" noTextEdit="1"/>
              </p:cNvSpPr>
              <p:nvPr/>
            </p:nvSpPr>
            <p:spPr>
              <a:xfrm>
                <a:off x="5542547" y="4951407"/>
                <a:ext cx="6464969" cy="1092735"/>
              </a:xfrm>
              <a:prstGeom prst="rect">
                <a:avLst/>
              </a:prstGeom>
              <a:blipFill>
                <a:blip r:embed="rId6"/>
                <a:stretch>
                  <a:fillRect l="-784" t="-3448" r="-784" b="-10345"/>
                </a:stretch>
              </a:blipFill>
            </p:spPr>
            <p:txBody>
              <a:bodyPr/>
              <a:lstStyle/>
              <a:p>
                <a:r>
                  <a:rPr lang="zh-CN" altLang="en-US">
                    <a:noFill/>
                  </a:rPr>
                  <a:t> </a:t>
                </a:r>
              </a:p>
            </p:txBody>
          </p:sp>
        </mc:Fallback>
      </mc:AlternateContent>
      <p:sp>
        <p:nvSpPr>
          <p:cNvPr id="12" name="灯片编号占位符 11">
            <a:extLst>
              <a:ext uri="{FF2B5EF4-FFF2-40B4-BE49-F238E27FC236}">
                <a16:creationId xmlns="" xmlns:a16="http://schemas.microsoft.com/office/drawing/2014/main" id="{DA49BE18-0682-5447-B003-8FD3A955AFA6}"/>
              </a:ext>
            </a:extLst>
          </p:cNvPr>
          <p:cNvSpPr>
            <a:spLocks noGrp="1"/>
          </p:cNvSpPr>
          <p:nvPr>
            <p:ph type="sldNum" sz="quarter" idx="12"/>
          </p:nvPr>
        </p:nvSpPr>
        <p:spPr/>
        <p:txBody>
          <a:bodyPr/>
          <a:lstStyle/>
          <a:p>
            <a:fld id="{2A5CA45D-1C57-0E40-B2E2-70663BF42DB7}" type="slidenum">
              <a:rPr kumimoji="1" lang="zh-CN" altLang="en-US" smtClean="0"/>
              <a:t>8</a:t>
            </a:fld>
            <a:endParaRPr kumimoji="1" lang="zh-CN" altLang="en-US"/>
          </a:p>
        </p:txBody>
      </p:sp>
    </p:spTree>
    <p:extLst>
      <p:ext uri="{BB962C8B-B14F-4D97-AF65-F5344CB8AC3E}">
        <p14:creationId xmlns:p14="http://schemas.microsoft.com/office/powerpoint/2010/main" val="4933622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a:extLst>
                  <a:ext uri="{FF2B5EF4-FFF2-40B4-BE49-F238E27FC236}">
                    <a16:creationId xmlns="" xmlns:a16="http://schemas.microsoft.com/office/drawing/2014/main" id="{2AF4EBBF-81FC-BA44-9FAB-1225D5AD2B51}"/>
                  </a:ext>
                </a:extLst>
              </p:cNvPr>
              <p:cNvSpPr>
                <a:spLocks noGrp="1"/>
              </p:cNvSpPr>
              <p:nvPr>
                <p:ph sz="half" idx="1"/>
              </p:nvPr>
            </p:nvSpPr>
            <p:spPr>
              <a:xfrm>
                <a:off x="838200" y="1587600"/>
                <a:ext cx="3385842" cy="4498652"/>
              </a:xfrm>
            </p:spPr>
            <p:txBody>
              <a:bodyPr>
                <a:normAutofit/>
              </a:bodyPr>
              <a:lstStyle/>
              <a:p>
                <a:pPr>
                  <a:lnSpc>
                    <a:spcPct val="150000"/>
                  </a:lnSpc>
                </a:pPr>
                <a:r>
                  <a:rPr lang="zh-CN" altLang="en-US" dirty="0">
                    <a:solidFill>
                      <a:srgbClr val="C00000"/>
                    </a:solidFill>
                  </a:rPr>
                  <a:t>模型</a:t>
                </a:r>
                <a:endParaRPr lang="en-US" altLang="zh-CN" dirty="0">
                  <a:solidFill>
                    <a:srgbClr val="C00000"/>
                  </a:solidFill>
                </a:endParaRPr>
              </a:p>
              <a:p>
                <a:pPr lvl="1">
                  <a:lnSpc>
                    <a:spcPct val="150000"/>
                  </a:lnSpc>
                </a:pPr>
                <a:r>
                  <a:rPr lang="zh-CN" altLang="en-US" dirty="0"/>
                  <a:t>线性方法</a:t>
                </a:r>
                <a:endParaRPr lang="en-US" altLang="zh-CN" dirty="0"/>
              </a:p>
              <a:p>
                <a:pPr marL="457200" lvl="1" indent="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rPr>
                        <m:t>𝑓</m:t>
                      </m:r>
                      <m:d>
                        <m:dPr>
                          <m:ctrlPr>
                            <a:rPr lang="en-US" altLang="zh-CN" sz="2000" b="0" i="1" smtClean="0">
                              <a:solidFill>
                                <a:schemeClr val="tx1"/>
                              </a:solidFill>
                              <a:latin typeface="Cambria Math" panose="02040503050406030204" pitchFamily="18" charset="0"/>
                            </a:rPr>
                          </m:ctrlPr>
                        </m:dPr>
                        <m:e>
                          <m:r>
                            <a:rPr lang="en-US" altLang="zh-CN" sz="2000" b="1" i="1" smtClean="0">
                              <a:solidFill>
                                <a:schemeClr val="tx1"/>
                              </a:solidFill>
                              <a:latin typeface="Cambria Math" panose="02040503050406030204" pitchFamily="18" charset="0"/>
                            </a:rPr>
                            <m:t>𝒙</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𝜃</m:t>
                          </m:r>
                        </m:e>
                      </m:d>
                      <m:r>
                        <a:rPr lang="en-US" altLang="zh-CN" sz="2000" b="0" i="1" smtClean="0">
                          <a:solidFill>
                            <a:schemeClr val="tx1"/>
                          </a:solidFill>
                          <a:latin typeface="Cambria Math" panose="02040503050406030204" pitchFamily="18" charset="0"/>
                        </a:rPr>
                        <m:t>=</m:t>
                      </m:r>
                      <m:sSup>
                        <m:sSupPr>
                          <m:ctrlPr>
                            <a:rPr lang="en-US" altLang="zh-CN" sz="2000" b="0" i="1" smtClean="0">
                              <a:solidFill>
                                <a:schemeClr val="tx1"/>
                              </a:solidFill>
                              <a:latin typeface="Cambria Math" panose="02040503050406030204" pitchFamily="18" charset="0"/>
                            </a:rPr>
                          </m:ctrlPr>
                        </m:sSupPr>
                        <m:e>
                          <m:r>
                            <m:rPr>
                              <m:sty m:val="p"/>
                            </m:rPr>
                            <a:rPr lang="en-US" altLang="zh-CN" sz="2000" b="0" i="0" smtClean="0">
                              <a:solidFill>
                                <a:schemeClr val="tx1"/>
                              </a:solidFill>
                              <a:latin typeface="Cambria Math" panose="02040503050406030204" pitchFamily="18" charset="0"/>
                            </a:rPr>
                            <m:t>w</m:t>
                          </m:r>
                        </m:e>
                        <m:sup>
                          <m:r>
                            <a:rPr lang="en-US" altLang="zh-CN" sz="2000" b="0" i="1" smtClean="0">
                              <a:solidFill>
                                <a:schemeClr val="tx1"/>
                              </a:solidFill>
                              <a:latin typeface="Cambria Math" panose="02040503050406030204" pitchFamily="18" charset="0"/>
                            </a:rPr>
                            <m:t>𝑇</m:t>
                          </m:r>
                        </m:sup>
                      </m:sSup>
                      <m:r>
                        <a:rPr lang="en-US" altLang="zh-CN" sz="2000" b="1" i="1" smtClean="0">
                          <a:solidFill>
                            <a:schemeClr val="tx1"/>
                          </a:solidFill>
                          <a:latin typeface="Cambria Math" panose="02040503050406030204" pitchFamily="18" charset="0"/>
                        </a:rPr>
                        <m:t>𝒙</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𝑏</m:t>
                      </m:r>
                    </m:oMath>
                  </m:oMathPara>
                </a14:m>
                <a:endParaRPr lang="en-US" altLang="zh-CN" sz="2000" dirty="0"/>
              </a:p>
              <a:p>
                <a:pPr lvl="1">
                  <a:lnSpc>
                    <a:spcPct val="150000"/>
                  </a:lnSpc>
                </a:pPr>
                <a:r>
                  <a:rPr lang="zh-CN" altLang="en-US" dirty="0"/>
                  <a:t>广义线性方法</a:t>
                </a:r>
              </a:p>
              <a:p>
                <a:pPr marL="457200" lvl="1" indent="0">
                  <a:lnSpc>
                    <a:spcPct val="150000"/>
                  </a:lnSpc>
                  <a:buNone/>
                </a:pPr>
                <a14:m>
                  <m:oMathPara xmlns:m="http://schemas.openxmlformats.org/officeDocument/2006/math">
                    <m:oMathParaPr>
                      <m:jc m:val="centerGroup"/>
                    </m:oMathParaPr>
                    <m:oMath xmlns:m="http://schemas.openxmlformats.org/officeDocument/2006/math">
                      <m:r>
                        <a:rPr lang="en-US" altLang="zh-CN" sz="2000" i="1" smtClean="0">
                          <a:solidFill>
                            <a:schemeClr val="tx1"/>
                          </a:solidFill>
                          <a:latin typeface="Cambria Math" panose="02040503050406030204" pitchFamily="18" charset="0"/>
                        </a:rPr>
                        <m:t>𝑓</m:t>
                      </m:r>
                      <m:d>
                        <m:dPr>
                          <m:ctrlPr>
                            <a:rPr lang="en-US" altLang="zh-CN" sz="2000" i="1">
                              <a:solidFill>
                                <a:schemeClr val="tx1"/>
                              </a:solidFill>
                              <a:latin typeface="Cambria Math" panose="02040503050406030204" pitchFamily="18" charset="0"/>
                            </a:rPr>
                          </m:ctrlPr>
                        </m:dPr>
                        <m:e>
                          <m:r>
                            <a:rPr lang="en-US" altLang="zh-CN" sz="2000" b="1" i="1">
                              <a:solidFill>
                                <a:schemeClr val="tx1"/>
                              </a:solidFill>
                              <a:latin typeface="Cambria Math" panose="02040503050406030204" pitchFamily="18" charset="0"/>
                            </a:rPr>
                            <m:t>𝒙</m:t>
                          </m:r>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𝜃</m:t>
                          </m:r>
                        </m:e>
                      </m:d>
                      <m:r>
                        <a:rPr lang="en-US" altLang="zh-CN" sz="2000" i="1">
                          <a:solidFill>
                            <a:schemeClr val="tx1"/>
                          </a:solidFill>
                          <a:latin typeface="Cambria Math" panose="02040503050406030204" pitchFamily="18" charset="0"/>
                        </a:rPr>
                        <m:t>=</m:t>
                      </m:r>
                      <m:sSup>
                        <m:sSupPr>
                          <m:ctrlPr>
                            <a:rPr lang="en-US" altLang="zh-CN" sz="2000" i="1">
                              <a:solidFill>
                                <a:schemeClr val="tx1"/>
                              </a:solidFill>
                              <a:latin typeface="Cambria Math" panose="02040503050406030204" pitchFamily="18" charset="0"/>
                            </a:rPr>
                          </m:ctrlPr>
                        </m:sSupPr>
                        <m:e>
                          <m:r>
                            <m:rPr>
                              <m:sty m:val="p"/>
                            </m:rPr>
                            <a:rPr lang="en-US" altLang="zh-CN" sz="2000" b="0" i="1">
                              <a:solidFill>
                                <a:schemeClr val="tx1"/>
                              </a:solidFill>
                              <a:latin typeface="Cambria Math" panose="02040503050406030204" pitchFamily="18" charset="0"/>
                            </a:rPr>
                            <m:t>w</m:t>
                          </m:r>
                        </m:e>
                        <m:sup>
                          <m:r>
                            <a:rPr lang="en-US" altLang="zh-CN" sz="2000" i="1">
                              <a:solidFill>
                                <a:schemeClr val="tx1"/>
                              </a:solidFill>
                              <a:latin typeface="Cambria Math" panose="02040503050406030204" pitchFamily="18" charset="0"/>
                            </a:rPr>
                            <m:t>𝑇</m:t>
                          </m:r>
                        </m:sup>
                      </m:sSup>
                      <m:r>
                        <a:rPr lang="en-US" altLang="zh-CN" sz="2000" b="0" i="1" smtClean="0">
                          <a:solidFill>
                            <a:schemeClr val="tx1"/>
                          </a:solidFill>
                          <a:latin typeface="Cambria Math" panose="02040503050406030204" pitchFamily="18" charset="0"/>
                        </a:rPr>
                        <m:t>𝜙</m:t>
                      </m:r>
                      <m:d>
                        <m:dPr>
                          <m:ctrlPr>
                            <a:rPr lang="en-US" altLang="zh-CN" sz="2000" b="0" i="1" smtClean="0">
                              <a:solidFill>
                                <a:schemeClr val="tx1"/>
                              </a:solidFill>
                              <a:latin typeface="Cambria Math" panose="02040503050406030204" pitchFamily="18" charset="0"/>
                            </a:rPr>
                          </m:ctrlPr>
                        </m:dPr>
                        <m:e>
                          <m:r>
                            <a:rPr lang="en-US" altLang="zh-CN" sz="2000" b="1" i="1">
                              <a:solidFill>
                                <a:schemeClr val="tx1"/>
                              </a:solidFill>
                              <a:latin typeface="Cambria Math" panose="02040503050406030204" pitchFamily="18" charset="0"/>
                            </a:rPr>
                            <m:t>𝒙</m:t>
                          </m:r>
                        </m:e>
                      </m:d>
                      <m:r>
                        <a:rPr lang="en-US" altLang="zh-CN" sz="2000" i="1">
                          <a:solidFill>
                            <a:schemeClr val="tx1"/>
                          </a:solidFill>
                          <a:latin typeface="Cambria Math" panose="02040503050406030204" pitchFamily="18" charset="0"/>
                        </a:rPr>
                        <m:t>+</m:t>
                      </m:r>
                      <m:r>
                        <a:rPr lang="en-US" altLang="zh-CN" sz="2000" i="1">
                          <a:solidFill>
                            <a:schemeClr val="tx1"/>
                          </a:solidFill>
                          <a:latin typeface="Cambria Math" panose="02040503050406030204" pitchFamily="18" charset="0"/>
                        </a:rPr>
                        <m:t>𝑏</m:t>
                      </m:r>
                    </m:oMath>
                  </m:oMathPara>
                </a14:m>
                <a:endParaRPr lang="en-US" altLang="zh-CN" sz="2000" dirty="0">
                  <a:solidFill>
                    <a:schemeClr val="tx1"/>
                  </a:solidFill>
                </a:endParaRPr>
              </a:p>
            </p:txBody>
          </p:sp>
        </mc:Choice>
        <mc:Fallback xmlns="">
          <p:sp>
            <p:nvSpPr>
              <p:cNvPr id="4" name="内容占位符 3">
                <a:extLst>
                  <a:ext uri="{FF2B5EF4-FFF2-40B4-BE49-F238E27FC236}">
                    <a16:creationId xmlns:a16="http://schemas.microsoft.com/office/drawing/2014/main" xmlns:a14="http://schemas.microsoft.com/office/drawing/2010/main" xmlns="" id="{2AF4EBBF-81FC-BA44-9FAB-1225D5AD2B51}"/>
                  </a:ext>
                </a:extLst>
              </p:cNvPr>
              <p:cNvSpPr>
                <a:spLocks noGrp="1" noRot="1" noChangeAspect="1" noMove="1" noResize="1" noEditPoints="1" noAdjustHandles="1" noChangeArrowheads="1" noChangeShapeType="1" noTextEdit="1"/>
              </p:cNvSpPr>
              <p:nvPr>
                <p:ph sz="half" idx="1"/>
              </p:nvPr>
            </p:nvSpPr>
            <p:spPr>
              <a:xfrm>
                <a:off x="838200" y="1587600"/>
                <a:ext cx="3385842" cy="4498652"/>
              </a:xfrm>
              <a:blipFill rotWithShape="0">
                <a:blip r:embed="rId3"/>
                <a:stretch>
                  <a:fillRect l="-32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内容占位符 3">
                <a:extLst>
                  <a:ext uri="{FF2B5EF4-FFF2-40B4-BE49-F238E27FC236}">
                    <a16:creationId xmlns="" xmlns:a16="http://schemas.microsoft.com/office/drawing/2014/main" id="{940F1613-D647-B14F-AA4C-C924D044A8CD}"/>
                  </a:ext>
                </a:extLst>
              </p:cNvPr>
              <p:cNvSpPr txBox="1">
                <a:spLocks/>
              </p:cNvSpPr>
              <p:nvPr/>
            </p:nvSpPr>
            <p:spPr>
              <a:xfrm>
                <a:off x="4224041" y="1587600"/>
                <a:ext cx="3397113" cy="4498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学习准则</a:t>
                </a:r>
                <a:endParaRPr lang="en-US" altLang="zh-CN" dirty="0">
                  <a:solidFill>
                    <a:srgbClr val="C00000"/>
                  </a:solidFill>
                </a:endParaRPr>
              </a:p>
              <a:p>
                <a:pPr lvl="1">
                  <a:lnSpc>
                    <a:spcPct val="150000"/>
                  </a:lnSpc>
                </a:pPr>
                <a:r>
                  <a:rPr lang="zh-CN" altLang="en-US" dirty="0"/>
                  <a:t>期望风险</a:t>
                </a:r>
                <a:endParaRPr lang="en-US" altLang="zh-CN" dirty="0"/>
              </a:p>
              <a:p>
                <a:pPr marL="457200" lvl="1" indent="0">
                  <a:lnSpc>
                    <a:spcPct val="150000"/>
                  </a:lnSpc>
                  <a:buNone/>
                </a:pPr>
                <a14:m>
                  <m:oMathPara xmlns:m="http://schemas.openxmlformats.org/officeDocument/2006/math">
                    <m:oMathParaPr>
                      <m:jc m:val="centerGroup"/>
                    </m:oMathParaPr>
                    <m:oMath xmlns:m="http://schemas.openxmlformats.org/officeDocument/2006/math">
                      <m:r>
                        <a:rPr lang="en-US" altLang="zh-CN" sz="2000" b="0" i="1" smtClean="0">
                          <a:solidFill>
                            <a:schemeClr val="tx1"/>
                          </a:solidFill>
                          <a:latin typeface="Cambria Math" panose="02040503050406030204" pitchFamily="18" charset="0"/>
                          <a:ea typeface="Cambria Math" panose="02040503050406030204" pitchFamily="18" charset="0"/>
                        </a:rPr>
                        <m:t>ℛ</m:t>
                      </m:r>
                      <m:d>
                        <m:dPr>
                          <m:ctrlPr>
                            <a:rPr lang="en-US" altLang="zh-CN" sz="2000" b="0" i="1" smtClean="0">
                              <a:solidFill>
                                <a:schemeClr val="tx1"/>
                              </a:solidFill>
                              <a:latin typeface="Cambria Math" panose="02040503050406030204" pitchFamily="18" charset="0"/>
                            </a:rPr>
                          </m:ctrlPr>
                        </m:dPr>
                        <m:e>
                          <m:r>
                            <a:rPr lang="en-US" altLang="zh-CN" sz="2000" b="0" i="1" smtClean="0">
                              <a:solidFill>
                                <a:schemeClr val="tx1"/>
                              </a:solidFill>
                              <a:latin typeface="Cambria Math" panose="02040503050406030204" pitchFamily="18" charset="0"/>
                            </a:rPr>
                            <m:t>𝑓</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i="1">
                              <a:solidFill>
                                <a:schemeClr val="tx1"/>
                              </a:solidFill>
                              <a:latin typeface="Cambria Math" panose="02040503050406030204" pitchFamily="18" charset="0"/>
                              <a:ea typeface="Cambria Math" panose="02040503050406030204" pitchFamily="18" charset="0"/>
                            </a:rPr>
                            <m:t>𝔼</m:t>
                          </m:r>
                        </m:e>
                        <m:sub>
                          <m:d>
                            <m:dPr>
                              <m:ctrlPr>
                                <a:rPr lang="en-US" altLang="zh-CN" sz="2000" b="0" i="1" smtClean="0">
                                  <a:solidFill>
                                    <a:schemeClr val="tx1"/>
                                  </a:solidFill>
                                  <a:latin typeface="Cambria Math" panose="02040503050406030204" pitchFamily="18" charset="0"/>
                                </a:rPr>
                              </m:ctrlPr>
                            </m:dPr>
                            <m:e>
                              <m:r>
                                <a:rPr lang="en-US" altLang="zh-CN" sz="2000" b="1" i="1" smtClean="0">
                                  <a:solidFill>
                                    <a:schemeClr val="tx1"/>
                                  </a:solidFill>
                                  <a:latin typeface="Cambria Math" panose="02040503050406030204" pitchFamily="18" charset="0"/>
                                </a:rPr>
                                <m:t>𝒙</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e>
                          </m:d>
                          <m:r>
                            <a:rPr lang="en-US" altLang="zh-CN" sz="2000" b="0" i="1" smtClean="0">
                              <a:solidFill>
                                <a:schemeClr val="tx1"/>
                              </a:solidFill>
                              <a:latin typeface="Cambria Math" panose="02040503050406030204" pitchFamily="18" charset="0"/>
                            </a:rPr>
                            <m:t>~</m:t>
                          </m:r>
                          <m:sSub>
                            <m:sSubPr>
                              <m:ctrlPr>
                                <a:rPr lang="en-US" altLang="zh-CN" sz="2000" b="0" i="1" smtClean="0">
                                  <a:solidFill>
                                    <a:schemeClr val="tx1"/>
                                  </a:solidFill>
                                  <a:latin typeface="Cambria Math" panose="02040503050406030204" pitchFamily="18" charset="0"/>
                                </a:rPr>
                              </m:ctrlPr>
                            </m:sSubPr>
                            <m:e>
                              <m:r>
                                <a:rPr lang="en-US" altLang="zh-CN" sz="2000" b="0" i="1" smtClean="0">
                                  <a:solidFill>
                                    <a:schemeClr val="tx1"/>
                                  </a:solidFill>
                                  <a:latin typeface="Cambria Math" panose="02040503050406030204" pitchFamily="18" charset="0"/>
                                </a:rPr>
                                <m:t>𝑝</m:t>
                              </m:r>
                            </m:e>
                            <m:sub>
                              <m:r>
                                <a:rPr lang="en-US" altLang="zh-CN" sz="2000" b="0" i="1" smtClean="0">
                                  <a:solidFill>
                                    <a:schemeClr val="tx1"/>
                                  </a:solidFill>
                                  <a:latin typeface="Cambria Math" panose="02040503050406030204" pitchFamily="18" charset="0"/>
                                </a:rPr>
                                <m:t>𝑟</m:t>
                              </m:r>
                            </m:sub>
                          </m:sSub>
                          <m:r>
                            <a:rPr lang="en-US" altLang="zh-CN" sz="2000" b="0" i="1" smtClean="0">
                              <a:solidFill>
                                <a:schemeClr val="tx1"/>
                              </a:solidFill>
                              <a:latin typeface="Cambria Math" panose="02040503050406030204" pitchFamily="18" charset="0"/>
                            </a:rPr>
                            <m:t>(</m:t>
                          </m:r>
                          <m:r>
                            <a:rPr lang="en-US" altLang="zh-CN" sz="2000" b="1" i="1" smtClean="0">
                              <a:solidFill>
                                <a:schemeClr val="tx1"/>
                              </a:solidFill>
                              <a:latin typeface="Cambria Math" panose="02040503050406030204" pitchFamily="18" charset="0"/>
                            </a:rPr>
                            <m:t>𝒙</m:t>
                          </m:r>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rPr>
                            <m:t>𝑦</m:t>
                          </m:r>
                          <m:r>
                            <a:rPr lang="en-US" altLang="zh-CN" sz="2000" b="0" i="1" smtClean="0">
                              <a:solidFill>
                                <a:schemeClr val="tx1"/>
                              </a:solidFill>
                              <a:latin typeface="Cambria Math" panose="02040503050406030204" pitchFamily="18" charset="0"/>
                            </a:rPr>
                            <m:t>)</m:t>
                          </m:r>
                        </m:sub>
                      </m:sSub>
                      <m:r>
                        <a:rPr lang="en-US" altLang="zh-CN" sz="2000" b="0" i="1" smtClean="0">
                          <a:solidFill>
                            <a:schemeClr val="tx1"/>
                          </a:solidFill>
                          <a:latin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ℒ</m:t>
                      </m:r>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𝑓</m:t>
                      </m:r>
                      <m:d>
                        <m:dPr>
                          <m:ctrlPr>
                            <a:rPr lang="en-US" altLang="zh-CN" sz="2000" b="0" i="1" smtClean="0">
                              <a:solidFill>
                                <a:schemeClr val="tx1"/>
                              </a:solidFill>
                              <a:latin typeface="Cambria Math" panose="02040503050406030204" pitchFamily="18" charset="0"/>
                              <a:ea typeface="Cambria Math" panose="02040503050406030204" pitchFamily="18" charset="0"/>
                            </a:rPr>
                          </m:ctrlPr>
                        </m:dPr>
                        <m:e>
                          <m:r>
                            <a:rPr lang="en-US" altLang="zh-CN" sz="2000" b="1" i="1" smtClean="0">
                              <a:solidFill>
                                <a:schemeClr val="tx1"/>
                              </a:solidFill>
                              <a:latin typeface="Cambria Math" panose="02040503050406030204" pitchFamily="18" charset="0"/>
                              <a:ea typeface="Cambria Math" panose="02040503050406030204" pitchFamily="18" charset="0"/>
                            </a:rPr>
                            <m:t>𝒙</m:t>
                          </m:r>
                        </m:e>
                      </m:d>
                      <m:r>
                        <a:rPr lang="en-US" altLang="zh-CN" sz="2000" b="0" i="1" smtClean="0">
                          <a:solidFill>
                            <a:schemeClr val="tx1"/>
                          </a:solidFill>
                          <a:latin typeface="Cambria Math" panose="02040503050406030204" pitchFamily="18" charset="0"/>
                          <a:ea typeface="Cambria Math" panose="02040503050406030204" pitchFamily="18" charset="0"/>
                        </a:rPr>
                        <m:t>,</m:t>
                      </m:r>
                      <m:r>
                        <a:rPr lang="en-US" altLang="zh-CN" sz="2000" b="0" i="1" smtClean="0">
                          <a:solidFill>
                            <a:schemeClr val="tx1"/>
                          </a:solidFill>
                          <a:latin typeface="Cambria Math" panose="02040503050406030204" pitchFamily="18" charset="0"/>
                          <a:ea typeface="Cambria Math" panose="02040503050406030204" pitchFamily="18" charset="0"/>
                        </a:rPr>
                        <m:t>𝑦</m:t>
                      </m:r>
                      <m:r>
                        <a:rPr lang="en-US" altLang="zh-CN" sz="2000" b="0" i="1" smtClean="0">
                          <a:solidFill>
                            <a:schemeClr val="tx1"/>
                          </a:solidFill>
                          <a:latin typeface="Cambria Math" panose="02040503050406030204" pitchFamily="18" charset="0"/>
                          <a:ea typeface="Cambria Math" panose="02040503050406030204" pitchFamily="18" charset="0"/>
                        </a:rPr>
                        <m:t>)]</m:t>
                      </m:r>
                    </m:oMath>
                  </m:oMathPara>
                </a14:m>
                <a:endParaRPr lang="en-US" altLang="zh-CN" sz="2000" dirty="0">
                  <a:solidFill>
                    <a:schemeClr val="tx1"/>
                  </a:solidFill>
                </a:endParaRPr>
              </a:p>
            </p:txBody>
          </p:sp>
        </mc:Choice>
        <mc:Fallback xmlns="">
          <p:sp>
            <p:nvSpPr>
              <p:cNvPr id="6" name="内容占位符 3">
                <a:extLst>
                  <a:ext uri="{FF2B5EF4-FFF2-40B4-BE49-F238E27FC236}">
                    <a16:creationId xmlns:a16="http://schemas.microsoft.com/office/drawing/2014/main" xmlns:a14="http://schemas.microsoft.com/office/drawing/2010/main" xmlns="" id="{940F1613-D647-B14F-AA4C-C924D044A8CD}"/>
                  </a:ext>
                </a:extLst>
              </p:cNvPr>
              <p:cNvSpPr txBox="1">
                <a:spLocks noRot="1" noChangeAspect="1" noMove="1" noResize="1" noEditPoints="1" noAdjustHandles="1" noChangeArrowheads="1" noChangeShapeType="1" noTextEdit="1"/>
              </p:cNvSpPr>
              <p:nvPr/>
            </p:nvSpPr>
            <p:spPr>
              <a:xfrm>
                <a:off x="4224041" y="1587600"/>
                <a:ext cx="3397113" cy="4498652"/>
              </a:xfrm>
              <a:prstGeom prst="rect">
                <a:avLst/>
              </a:prstGeom>
              <a:blipFill rotWithShape="0">
                <a:blip r:embed="rId4"/>
                <a:stretch>
                  <a:fillRect l="-3232" r="-718"/>
                </a:stretch>
              </a:blipFill>
            </p:spPr>
            <p:txBody>
              <a:bodyPr/>
              <a:lstStyle/>
              <a:p>
                <a:r>
                  <a:rPr lang="zh-CN" altLang="en-US">
                    <a:noFill/>
                  </a:rPr>
                  <a:t> </a:t>
                </a:r>
              </a:p>
            </p:txBody>
          </p:sp>
        </mc:Fallback>
      </mc:AlternateContent>
      <p:sp>
        <p:nvSpPr>
          <p:cNvPr id="7" name="内容占位符 3">
            <a:extLst>
              <a:ext uri="{FF2B5EF4-FFF2-40B4-BE49-F238E27FC236}">
                <a16:creationId xmlns="" xmlns:a16="http://schemas.microsoft.com/office/drawing/2014/main" id="{AB1C88FB-4320-DF43-93A9-DE935482F4C3}"/>
              </a:ext>
            </a:extLst>
          </p:cNvPr>
          <p:cNvSpPr txBox="1">
            <a:spLocks/>
          </p:cNvSpPr>
          <p:nvPr/>
        </p:nvSpPr>
        <p:spPr>
          <a:xfrm>
            <a:off x="7752759" y="1587600"/>
            <a:ext cx="3385842" cy="44986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00326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00326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00326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00326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dirty="0">
                <a:solidFill>
                  <a:srgbClr val="C00000"/>
                </a:solidFill>
              </a:rPr>
              <a:t>优化算法</a:t>
            </a:r>
            <a:endParaRPr lang="en-US" altLang="zh-CN" dirty="0">
              <a:solidFill>
                <a:srgbClr val="C00000"/>
              </a:solidFill>
            </a:endParaRPr>
          </a:p>
          <a:p>
            <a:pPr lvl="1">
              <a:lnSpc>
                <a:spcPct val="150000"/>
              </a:lnSpc>
            </a:pPr>
            <a:r>
              <a:rPr lang="zh-CN" altLang="en-US" dirty="0"/>
              <a:t>梯度下降</a:t>
            </a:r>
            <a:endParaRPr lang="en-US" altLang="zh-CN" dirty="0"/>
          </a:p>
        </p:txBody>
      </p:sp>
      <p:pic>
        <p:nvPicPr>
          <p:cNvPr id="5" name="图片 4">
            <a:extLst>
              <a:ext uri="{FF2B5EF4-FFF2-40B4-BE49-F238E27FC236}">
                <a16:creationId xmlns="" xmlns:a16="http://schemas.microsoft.com/office/drawing/2014/main" id="{973AAE35-3EB2-384F-B4D3-6508C6885719}"/>
              </a:ext>
            </a:extLst>
          </p:cNvPr>
          <p:cNvPicPr>
            <a:picLocks noChangeAspect="1"/>
          </p:cNvPicPr>
          <p:nvPr/>
        </p:nvPicPr>
        <p:blipFill>
          <a:blip r:embed="rId5"/>
          <a:stretch>
            <a:fillRect/>
          </a:stretch>
        </p:blipFill>
        <p:spPr>
          <a:xfrm>
            <a:off x="7996622" y="2883951"/>
            <a:ext cx="3793198" cy="2386449"/>
          </a:xfrm>
          <a:prstGeom prst="rect">
            <a:avLst/>
          </a:prstGeom>
        </p:spPr>
      </p:pic>
      <p:sp>
        <p:nvSpPr>
          <p:cNvPr id="2" name="标题 1">
            <a:extLst>
              <a:ext uri="{FF2B5EF4-FFF2-40B4-BE49-F238E27FC236}">
                <a16:creationId xmlns="" xmlns:a16="http://schemas.microsoft.com/office/drawing/2014/main" id="{B280943D-3C72-2946-A6B4-0AB0F4BFE28D}"/>
              </a:ext>
            </a:extLst>
          </p:cNvPr>
          <p:cNvSpPr>
            <a:spLocks noGrp="1"/>
          </p:cNvSpPr>
          <p:nvPr>
            <p:ph type="title"/>
          </p:nvPr>
        </p:nvSpPr>
        <p:spPr/>
        <p:txBody>
          <a:bodyPr/>
          <a:lstStyle/>
          <a:p>
            <a:r>
              <a:rPr lang="zh-CN" altLang="en-US" dirty="0"/>
              <a:t>机器学习的三要素</a:t>
            </a:r>
            <a:endParaRPr kumimoji="1" lang="zh-CN" altLang="en-US" dirty="0"/>
          </a:p>
        </p:txBody>
      </p:sp>
      <p:sp>
        <p:nvSpPr>
          <p:cNvPr id="9" name="文本框 8">
            <a:extLst>
              <a:ext uri="{FF2B5EF4-FFF2-40B4-BE49-F238E27FC236}">
                <a16:creationId xmlns="" xmlns:a16="http://schemas.microsoft.com/office/drawing/2014/main" id="{594B6631-18FE-8048-AE1E-745C78639410}"/>
              </a:ext>
            </a:extLst>
          </p:cNvPr>
          <p:cNvSpPr txBox="1"/>
          <p:nvPr/>
        </p:nvSpPr>
        <p:spPr>
          <a:xfrm>
            <a:off x="1196274" y="4654023"/>
            <a:ext cx="2279234"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解决</a:t>
            </a:r>
            <a:r>
              <a:rPr lang="zh-CN" altLang="en-US" sz="2000" dirty="0">
                <a:solidFill>
                  <a:srgbClr val="C00000"/>
                </a:solidFill>
              </a:rPr>
              <a:t>学什么</a:t>
            </a:r>
          </a:p>
        </p:txBody>
      </p:sp>
      <p:sp>
        <p:nvSpPr>
          <p:cNvPr id="3" name="灯片编号占位符 2">
            <a:extLst>
              <a:ext uri="{FF2B5EF4-FFF2-40B4-BE49-F238E27FC236}">
                <a16:creationId xmlns="" xmlns:a16="http://schemas.microsoft.com/office/drawing/2014/main" id="{DB0F550E-18F6-674D-9322-73FCA6431A04}"/>
              </a:ext>
            </a:extLst>
          </p:cNvPr>
          <p:cNvSpPr>
            <a:spLocks noGrp="1"/>
          </p:cNvSpPr>
          <p:nvPr>
            <p:ph type="sldNum" sz="quarter" idx="12"/>
          </p:nvPr>
        </p:nvSpPr>
        <p:spPr/>
        <p:txBody>
          <a:bodyPr/>
          <a:lstStyle/>
          <a:p>
            <a:fld id="{2A5CA45D-1C57-0E40-B2E2-70663BF42DB7}" type="slidenum">
              <a:rPr kumimoji="1" lang="zh-CN" altLang="en-US" smtClean="0"/>
              <a:t>9</a:t>
            </a:fld>
            <a:endParaRPr kumimoji="1" lang="zh-CN" altLang="en-US"/>
          </a:p>
        </p:txBody>
      </p:sp>
      <p:sp>
        <p:nvSpPr>
          <p:cNvPr id="11" name="文本框 10">
            <a:extLst>
              <a:ext uri="{FF2B5EF4-FFF2-40B4-BE49-F238E27FC236}">
                <a16:creationId xmlns="" xmlns:a16="http://schemas.microsoft.com/office/drawing/2014/main" id="{45928A39-D232-4F44-B8F2-EDC3EB45D54B}"/>
              </a:ext>
            </a:extLst>
          </p:cNvPr>
          <p:cNvSpPr txBox="1"/>
          <p:nvPr/>
        </p:nvSpPr>
        <p:spPr>
          <a:xfrm>
            <a:off x="4566333" y="4653438"/>
            <a:ext cx="2653501"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解决</a:t>
            </a:r>
            <a:r>
              <a:rPr lang="zh-CN" altLang="en-US" sz="2000" dirty="0">
                <a:solidFill>
                  <a:srgbClr val="C00000"/>
                </a:solidFill>
              </a:rPr>
              <a:t>学成什么样</a:t>
            </a:r>
          </a:p>
        </p:txBody>
      </p:sp>
      <p:sp>
        <p:nvSpPr>
          <p:cNvPr id="12" name="文本框 11">
            <a:extLst>
              <a:ext uri="{FF2B5EF4-FFF2-40B4-BE49-F238E27FC236}">
                <a16:creationId xmlns="" xmlns:a16="http://schemas.microsoft.com/office/drawing/2014/main" id="{1CF6E980-232D-D84E-AFDE-29D5601FE005}"/>
              </a:ext>
            </a:extLst>
          </p:cNvPr>
          <p:cNvSpPr txBox="1"/>
          <p:nvPr/>
        </p:nvSpPr>
        <p:spPr>
          <a:xfrm>
            <a:off x="8252508" y="5221126"/>
            <a:ext cx="2653501" cy="400110"/>
          </a:xfrm>
          <a:prstGeom prst="rect">
            <a:avLst/>
          </a:prstGeom>
          <a:noFill/>
        </p:spPr>
        <p:txBody>
          <a:bodyPr wrap="square">
            <a:spAutoFit/>
          </a:bodyPr>
          <a:lstStyle/>
          <a:p>
            <a:pPr marL="342900" indent="-342900">
              <a:buFont typeface="Arial" panose="020B0604020202020204" pitchFamily="34" charset="0"/>
              <a:buChar char="•"/>
            </a:pPr>
            <a:r>
              <a:rPr lang="zh-CN" altLang="en-US" sz="2000" dirty="0"/>
              <a:t>解决</a:t>
            </a:r>
            <a:r>
              <a:rPr lang="zh-CN" altLang="en-US" sz="2000" dirty="0">
                <a:solidFill>
                  <a:srgbClr val="C00000"/>
                </a:solidFill>
              </a:rPr>
              <a:t>怎么学</a:t>
            </a:r>
          </a:p>
        </p:txBody>
      </p:sp>
    </p:spTree>
    <p:extLst>
      <p:ext uri="{BB962C8B-B14F-4D97-AF65-F5344CB8AC3E}">
        <p14:creationId xmlns:p14="http://schemas.microsoft.com/office/powerpoint/2010/main" val="256791383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mbria">
      <a:maj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panose="02040503050406030204"/>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1463</TotalTime>
  <Words>3162</Words>
  <Application>Microsoft Office PowerPoint</Application>
  <PresentationFormat>宽屏</PresentationFormat>
  <Paragraphs>333</Paragraphs>
  <Slides>32</Slides>
  <Notes>17</Notes>
  <HiddenSlides>3</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32</vt:i4>
      </vt:variant>
    </vt:vector>
  </HeadingPairs>
  <TitlesOfParts>
    <vt:vector size="44" baseType="lpstr">
      <vt:lpstr>Helvetica Neue</vt:lpstr>
      <vt:lpstr>新細明體</vt:lpstr>
      <vt:lpstr>Source Sans Pro</vt:lpstr>
      <vt:lpstr>等线</vt:lpstr>
      <vt:lpstr>黑体</vt:lpstr>
      <vt:lpstr>Arial</vt:lpstr>
      <vt:lpstr>Calibri</vt:lpstr>
      <vt:lpstr>Cambria</vt:lpstr>
      <vt:lpstr>Cambria Math</vt:lpstr>
      <vt:lpstr>Times</vt:lpstr>
      <vt:lpstr>Wingdings</vt:lpstr>
      <vt:lpstr>Office 主题​​</vt:lpstr>
      <vt:lpstr>第二章  基础知识</vt:lpstr>
      <vt:lpstr>基于实例的系统 (Case-Based Systems, CBS)</vt:lpstr>
      <vt:lpstr>机器学习概论</vt:lpstr>
      <vt:lpstr>机器学习 ≈ 构建一个映射函数</vt:lpstr>
      <vt:lpstr>什么是机器学习？</vt:lpstr>
      <vt:lpstr>常见的机器学习问题</vt:lpstr>
      <vt:lpstr>机器学习基本概念</vt:lpstr>
      <vt:lpstr>机器学习基本概念</vt:lpstr>
      <vt:lpstr>机器学习的三要素</vt:lpstr>
      <vt:lpstr>机器学习的三要素</vt:lpstr>
      <vt:lpstr>机器学习的三要素</vt:lpstr>
      <vt:lpstr>机器学习的三要素</vt:lpstr>
      <vt:lpstr>机器学习的三要素</vt:lpstr>
      <vt:lpstr>机器学习的三要素</vt:lpstr>
      <vt:lpstr>机器学习概论</vt:lpstr>
      <vt:lpstr>常见的机器学习类型</vt:lpstr>
      <vt:lpstr>监督学习 (Supervised Learning)</vt:lpstr>
      <vt:lpstr>PowerPoint 演示文稿</vt:lpstr>
      <vt:lpstr>无监督学习 (Unsupervised Learning)</vt:lpstr>
      <vt:lpstr>强化学习 (Reinforcement Learning)</vt:lpstr>
      <vt:lpstr>弱监督学习 (Weakly Supervised Learning)</vt:lpstr>
      <vt:lpstr>迁移学习 (Transfer Learning)</vt:lpstr>
      <vt:lpstr>更多……</vt:lpstr>
      <vt:lpstr>机器学习概论</vt:lpstr>
      <vt:lpstr>常用的定理</vt:lpstr>
      <vt:lpstr>常用的定理</vt:lpstr>
      <vt:lpstr>常用的定理</vt:lpstr>
      <vt:lpstr>归纳偏置 (Inductive Bias)</vt:lpstr>
      <vt:lpstr>机器学习概论</vt:lpstr>
      <vt:lpstr>机器学习与人工智能</vt:lpstr>
      <vt:lpstr>机器学习与人工智能</vt:lpstr>
      <vt:lpstr>扩展与思考（Optional）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wang bo</dc:creator>
  <cp:lastModifiedBy>admin</cp:lastModifiedBy>
  <cp:revision>457</cp:revision>
  <dcterms:created xsi:type="dcterms:W3CDTF">2022-02-24T10:49:19Z</dcterms:created>
  <dcterms:modified xsi:type="dcterms:W3CDTF">2022-03-03T03:54:06Z</dcterms:modified>
</cp:coreProperties>
</file>